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845" r:id="rId5"/>
    <p:sldId id="899" r:id="rId6"/>
    <p:sldId id="913" r:id="rId7"/>
    <p:sldId id="915" r:id="rId8"/>
    <p:sldId id="914" r:id="rId9"/>
    <p:sldId id="916" r:id="rId10"/>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96AD75B-E8B0-2183-102E-85B0D7B850E1}" name="Dietterle, Luke" initials="DL" userId="S::lhdb6f@umsystem.edu::5c356885-3279-46e0-865c-b76508ffcaa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Dake, Charlie (MU-Student)" initials="DC(" lastIdx="1" clrIdx="6">
    <p:extLst>
      <p:ext uri="{19B8F6BF-5375-455C-9EA6-DF929625EA0E}">
        <p15:presenceInfo xmlns:p15="http://schemas.microsoft.com/office/powerpoint/2012/main" userId="S::cad9qt@umsystem.edu::c35a4b3e-afec-46f0-9464-a013ce3492ff" providerId="AD"/>
      </p:ext>
    </p:extLst>
  </p:cmAuthor>
  <p:cmAuthor id="1" name="Low, Sarah" initials="LS" lastIdx="111" clrIdx="0">
    <p:extLst>
      <p:ext uri="{19B8F6BF-5375-455C-9EA6-DF929625EA0E}">
        <p15:presenceInfo xmlns:p15="http://schemas.microsoft.com/office/powerpoint/2012/main" userId="S-1-5-21-2000478354-261478967-682003330-63360" providerId="AD"/>
      </p:ext>
    </p:extLst>
  </p:cmAuthor>
  <p:cmAuthor id="8" name="Rahe, Mallory" initials="RM" lastIdx="1" clrIdx="7">
    <p:extLst>
      <p:ext uri="{19B8F6BF-5375-455C-9EA6-DF929625EA0E}">
        <p15:presenceInfo xmlns:p15="http://schemas.microsoft.com/office/powerpoint/2012/main" userId="S::mlc4kg@umsystem.edu::b759a615-8093-43bb-bdf8-8c7c5869be9d" providerId="AD"/>
      </p:ext>
    </p:extLst>
  </p:cmAuthor>
  <p:cmAuthor id="2" name="Thompson, Kate" initials="TK" lastIdx="30" clrIdx="1">
    <p:extLst>
      <p:ext uri="{19B8F6BF-5375-455C-9EA6-DF929625EA0E}">
        <p15:presenceInfo xmlns:p15="http://schemas.microsoft.com/office/powerpoint/2012/main" userId="S-1-5-21-2000478354-261478967-682003330-124203" providerId="AD"/>
      </p:ext>
    </p:extLst>
  </p:cmAuthor>
  <p:cmAuthor id="3" name="Thompson, Kate" initials="TK [2]" lastIdx="1" clrIdx="2">
    <p:extLst>
      <p:ext uri="{19B8F6BF-5375-455C-9EA6-DF929625EA0E}">
        <p15:presenceInfo xmlns:p15="http://schemas.microsoft.com/office/powerpoint/2012/main" userId="S::thompsonkathe@mail.missouri.edu::8573593f-0241-492f-9577-00b12961822b" providerId="AD"/>
      </p:ext>
    </p:extLst>
  </p:cmAuthor>
  <p:cmAuthor id="4" name="Kuhns, Maria L. (MU-Student)" initials="KML(" lastIdx="30" clrIdx="3">
    <p:extLst>
      <p:ext uri="{19B8F6BF-5375-455C-9EA6-DF929625EA0E}">
        <p15:presenceInfo xmlns:p15="http://schemas.microsoft.com/office/powerpoint/2012/main" userId="S-1-5-21-2000478354-261478967-682003330-61162" providerId="AD"/>
      </p:ext>
    </p:extLst>
  </p:cmAuthor>
  <p:cmAuthor id="5" name="Low, Sarah" initials="LS [2]" lastIdx="24" clrIdx="4">
    <p:extLst>
      <p:ext uri="{19B8F6BF-5375-455C-9EA6-DF929625EA0E}">
        <p15:presenceInfo xmlns:p15="http://schemas.microsoft.com/office/powerpoint/2012/main" userId="S::lowsa@umsystem.edu::f83f1e92-ac24-4194-ab4f-fc291046a9a0" providerId="AD"/>
      </p:ext>
    </p:extLst>
  </p:cmAuthor>
  <p:cmAuthor id="6" name="Roach, Alice M." initials="RAM" lastIdx="1" clrIdx="5">
    <p:extLst>
      <p:ext uri="{19B8F6BF-5375-455C-9EA6-DF929625EA0E}">
        <p15:presenceInfo xmlns:p15="http://schemas.microsoft.com/office/powerpoint/2012/main" userId="S::roacham@umsystem.edu::8dfcfae6-dde4-4029-83d4-e9b4906977b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E7B"/>
    <a:srgbClr val="E0B30B"/>
    <a:srgbClr val="F1BE26"/>
    <a:srgbClr val="FF0000"/>
    <a:srgbClr val="70AD47"/>
    <a:srgbClr val="E2F0D9"/>
    <a:srgbClr val="92CDDC"/>
    <a:srgbClr val="2142E7"/>
    <a:srgbClr val="FFFFC5"/>
    <a:srgbClr val="FFFF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966" autoAdjust="0"/>
  </p:normalViewPr>
  <p:slideViewPr>
    <p:cSldViewPr snapToGrid="0">
      <p:cViewPr varScale="1">
        <p:scale>
          <a:sx n="110" d="100"/>
          <a:sy n="110"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5265809" y="0"/>
            <a:ext cx="4028440" cy="351737"/>
          </a:xfrm>
          <a:prstGeom prst="rect">
            <a:avLst/>
          </a:prstGeom>
        </p:spPr>
        <p:txBody>
          <a:bodyPr vert="horz" lIns="93172" tIns="46586" rIns="93172" bIns="46586" rtlCol="0"/>
          <a:lstStyle>
            <a:lvl1pPr algn="r">
              <a:defRPr sz="1300"/>
            </a:lvl1pPr>
          </a:lstStyle>
          <a:p>
            <a:fld id="{5090588D-798D-4140-84CA-E5206B8F5C58}" type="datetimeFigureOut">
              <a:rPr lang="en-US" smtClean="0"/>
              <a:t>7/2/2024</a:t>
            </a:fld>
            <a:endParaRPr lang="en-US" dirty="0"/>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2" tIns="46586" rIns="93172" bIns="4658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2" tIns="46586" rIns="93172" bIns="46586" rtlCol="0" anchor="b"/>
          <a:lstStyle>
            <a:lvl1pPr algn="r">
              <a:defRPr sz="1300"/>
            </a:lvl1pPr>
          </a:lstStyle>
          <a:p>
            <a:fld id="{74CA094F-106E-4E67-9BD8-7440718F2355}" type="slidenum">
              <a:rPr lang="en-US" smtClean="0"/>
              <a:t>‹#›</a:t>
            </a:fld>
            <a:endParaRPr lang="en-US" dirty="0"/>
          </a:p>
        </p:txBody>
      </p:sp>
    </p:spTree>
    <p:extLst>
      <p:ext uri="{BB962C8B-B14F-4D97-AF65-F5344CB8AC3E}">
        <p14:creationId xmlns:p14="http://schemas.microsoft.com/office/powerpoint/2010/main" val="1126987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CA094F-106E-4E67-9BD8-7440718F2355}"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141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CA094F-106E-4E67-9BD8-7440718F2355}" type="slidenum">
              <a:rPr lang="en-US" smtClean="0"/>
              <a:t>2</a:t>
            </a:fld>
            <a:endParaRPr lang="en-US" dirty="0"/>
          </a:p>
        </p:txBody>
      </p:sp>
    </p:spTree>
    <p:extLst>
      <p:ext uri="{BB962C8B-B14F-4D97-AF65-F5344CB8AC3E}">
        <p14:creationId xmlns:p14="http://schemas.microsoft.com/office/powerpoint/2010/main" val="2466216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CA094F-106E-4E67-9BD8-7440718F2355}" type="slidenum">
              <a:rPr lang="en-US" smtClean="0"/>
              <a:t>3</a:t>
            </a:fld>
            <a:endParaRPr lang="en-US" dirty="0"/>
          </a:p>
        </p:txBody>
      </p:sp>
    </p:spTree>
    <p:extLst>
      <p:ext uri="{BB962C8B-B14F-4D97-AF65-F5344CB8AC3E}">
        <p14:creationId xmlns:p14="http://schemas.microsoft.com/office/powerpoint/2010/main" val="2622253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CA094F-106E-4E67-9BD8-7440718F2355}" type="slidenum">
              <a:rPr lang="en-US" smtClean="0"/>
              <a:t>4</a:t>
            </a:fld>
            <a:endParaRPr lang="en-US" dirty="0"/>
          </a:p>
        </p:txBody>
      </p:sp>
    </p:spTree>
    <p:extLst>
      <p:ext uri="{BB962C8B-B14F-4D97-AF65-F5344CB8AC3E}">
        <p14:creationId xmlns:p14="http://schemas.microsoft.com/office/powerpoint/2010/main" val="1356848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CA094F-106E-4E67-9BD8-7440718F2355}" type="slidenum">
              <a:rPr lang="en-US" smtClean="0"/>
              <a:t>5</a:t>
            </a:fld>
            <a:endParaRPr lang="en-US" dirty="0"/>
          </a:p>
        </p:txBody>
      </p:sp>
    </p:spTree>
    <p:extLst>
      <p:ext uri="{BB962C8B-B14F-4D97-AF65-F5344CB8AC3E}">
        <p14:creationId xmlns:p14="http://schemas.microsoft.com/office/powerpoint/2010/main" val="402909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CA094F-106E-4E67-9BD8-7440718F2355}"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1876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56700" y="1122363"/>
            <a:ext cx="8311299"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356700" y="3602038"/>
            <a:ext cx="83113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C363E58-B353-4AA4-B658-CA8BA7E1CE95}" type="slidenum">
              <a:rPr lang="en-US" smtClean="0"/>
              <a:t>‹#›</a:t>
            </a:fld>
            <a:endParaRPr lang="en-US" dirty="0"/>
          </a:p>
        </p:txBody>
      </p:sp>
      <p:sp>
        <p:nvSpPr>
          <p:cNvPr id="7" name="Rectangle 6"/>
          <p:cNvSpPr/>
          <p:nvPr userDrawn="1"/>
        </p:nvSpPr>
        <p:spPr>
          <a:xfrm>
            <a:off x="-1" y="5667503"/>
            <a:ext cx="12192001" cy="1190497"/>
          </a:xfrm>
          <a:prstGeom prst="rect">
            <a:avLst/>
          </a:prstGeom>
          <a:solidFill>
            <a:srgbClr val="F1B8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588669" y="5777567"/>
            <a:ext cx="3598359" cy="1130128"/>
          </a:xfrm>
          <a:prstGeom prst="rect">
            <a:avLst/>
          </a:prstGeom>
        </p:spPr>
      </p:pic>
      <p:sp>
        <p:nvSpPr>
          <p:cNvPr id="12" name="Rectangle 11"/>
          <p:cNvSpPr/>
          <p:nvPr userDrawn="1"/>
        </p:nvSpPr>
        <p:spPr>
          <a:xfrm>
            <a:off x="0" y="0"/>
            <a:ext cx="1997765" cy="6858000"/>
          </a:xfrm>
          <a:prstGeom prst="rect">
            <a:avLst/>
          </a:prstGeom>
          <a:solidFill>
            <a:srgbClr val="7D7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A2E03B16-5F12-4E72-BFDD-7B2AE3421CC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00544" y="5099900"/>
            <a:ext cx="2168398" cy="1835865"/>
          </a:xfrm>
          <a:prstGeom prst="rect">
            <a:avLst/>
          </a:prstGeom>
        </p:spPr>
      </p:pic>
    </p:spTree>
    <p:extLst>
      <p:ext uri="{BB962C8B-B14F-4D97-AF65-F5344CB8AC3E}">
        <p14:creationId xmlns:p14="http://schemas.microsoft.com/office/powerpoint/2010/main" val="369458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8200" y="6208552"/>
            <a:ext cx="541789" cy="365125"/>
          </a:xfrm>
        </p:spPr>
        <p:txBody>
          <a:bodyPr/>
          <a:lstStyle/>
          <a:p>
            <a:fld id="{6C363E58-B353-4AA4-B658-CA8BA7E1CE95}" type="slidenum">
              <a:rPr lang="en-US" smtClean="0"/>
              <a:t>‹#›</a:t>
            </a:fld>
            <a:endParaRPr lang="en-US" dirty="0"/>
          </a:p>
        </p:txBody>
      </p:sp>
      <p:grpSp>
        <p:nvGrpSpPr>
          <p:cNvPr id="7" name="Group 6"/>
          <p:cNvGrpSpPr/>
          <p:nvPr userDrawn="1"/>
        </p:nvGrpSpPr>
        <p:grpSpPr>
          <a:xfrm>
            <a:off x="148281" y="123568"/>
            <a:ext cx="11887200" cy="6597907"/>
            <a:chOff x="148281" y="123568"/>
            <a:chExt cx="11887200" cy="6597907"/>
          </a:xfrm>
        </p:grpSpPr>
        <p:sp>
          <p:nvSpPr>
            <p:cNvPr id="8" name="Rectangle 7"/>
            <p:cNvSpPr/>
            <p:nvPr userDrawn="1"/>
          </p:nvSpPr>
          <p:spPr>
            <a:xfrm>
              <a:off x="148281" y="123568"/>
              <a:ext cx="11887200" cy="6597907"/>
            </a:xfrm>
            <a:prstGeom prst="rect">
              <a:avLst/>
            </a:prstGeom>
            <a:noFill/>
            <a:ln w="127000">
              <a:solidFill>
                <a:srgbClr val="DBD5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269789" y="238897"/>
              <a:ext cx="11644184" cy="6359611"/>
            </a:xfrm>
            <a:prstGeom prst="rect">
              <a:avLst/>
            </a:prstGeom>
            <a:noFill/>
            <a:ln w="63500">
              <a:solidFill>
                <a:srgbClr val="F1B8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Picture 13">
            <a:extLst>
              <a:ext uri="{FF2B5EF4-FFF2-40B4-BE49-F238E27FC236}">
                <a16:creationId xmlns:a16="http://schemas.microsoft.com/office/drawing/2014/main" id="{660BD51A-55A8-46F1-8FEB-2C347E27D1F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77418" y="5790284"/>
            <a:ext cx="2244793" cy="897917"/>
          </a:xfrm>
          <a:prstGeom prst="rect">
            <a:avLst/>
          </a:prstGeom>
        </p:spPr>
      </p:pic>
    </p:spTree>
    <p:extLst>
      <p:ext uri="{BB962C8B-B14F-4D97-AF65-F5344CB8AC3E}">
        <p14:creationId xmlns:p14="http://schemas.microsoft.com/office/powerpoint/2010/main" val="1647191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8200" y="6205173"/>
            <a:ext cx="541789" cy="365125"/>
          </a:xfrm>
        </p:spPr>
        <p:txBody>
          <a:bodyPr/>
          <a:lstStyle/>
          <a:p>
            <a:fld id="{6C363E58-B353-4AA4-B658-CA8BA7E1CE95}" type="slidenum">
              <a:rPr lang="en-US" smtClean="0"/>
              <a:t>‹#›</a:t>
            </a:fld>
            <a:endParaRPr lang="en-US" dirty="0"/>
          </a:p>
        </p:txBody>
      </p:sp>
      <p:grpSp>
        <p:nvGrpSpPr>
          <p:cNvPr id="7" name="Group 6"/>
          <p:cNvGrpSpPr/>
          <p:nvPr userDrawn="1"/>
        </p:nvGrpSpPr>
        <p:grpSpPr>
          <a:xfrm>
            <a:off x="148281" y="123568"/>
            <a:ext cx="11887200" cy="6597907"/>
            <a:chOff x="148281" y="123568"/>
            <a:chExt cx="11887200" cy="6597907"/>
          </a:xfrm>
        </p:grpSpPr>
        <p:sp>
          <p:nvSpPr>
            <p:cNvPr id="8" name="Rectangle 7"/>
            <p:cNvSpPr/>
            <p:nvPr userDrawn="1"/>
          </p:nvSpPr>
          <p:spPr>
            <a:xfrm>
              <a:off x="148281" y="123568"/>
              <a:ext cx="11887200" cy="6597907"/>
            </a:xfrm>
            <a:prstGeom prst="rect">
              <a:avLst/>
            </a:prstGeom>
            <a:noFill/>
            <a:ln w="127000">
              <a:solidFill>
                <a:srgbClr val="DBD5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269789" y="238897"/>
              <a:ext cx="11644184" cy="6359611"/>
            </a:xfrm>
            <a:prstGeom prst="rect">
              <a:avLst/>
            </a:prstGeom>
            <a:noFill/>
            <a:ln w="63500">
              <a:solidFill>
                <a:srgbClr val="F1B8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Picture 12">
            <a:extLst>
              <a:ext uri="{FF2B5EF4-FFF2-40B4-BE49-F238E27FC236}">
                <a16:creationId xmlns:a16="http://schemas.microsoft.com/office/drawing/2014/main" id="{844DEEA7-4905-45A5-A667-BD192933360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77418" y="5790284"/>
            <a:ext cx="2244793" cy="897917"/>
          </a:xfrm>
          <a:prstGeom prst="rect">
            <a:avLst/>
          </a:prstGeom>
        </p:spPr>
      </p:pic>
    </p:spTree>
    <p:extLst>
      <p:ext uri="{BB962C8B-B14F-4D97-AF65-F5344CB8AC3E}">
        <p14:creationId xmlns:p14="http://schemas.microsoft.com/office/powerpoint/2010/main" val="2967153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6256"/>
          </a:xfrm>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a:xfrm>
            <a:off x="838200" y="1317523"/>
            <a:ext cx="10515600" cy="485944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355483" y="6163891"/>
            <a:ext cx="965433" cy="365125"/>
          </a:xfrm>
        </p:spPr>
        <p:txBody>
          <a:bodyPr/>
          <a:lstStyle>
            <a:lvl1pPr algn="l">
              <a:defRPr sz="1600"/>
            </a:lvl1pPr>
          </a:lstStyle>
          <a:p>
            <a:fld id="{6C363E58-B353-4AA4-B658-CA8BA7E1CE95}" type="slidenum">
              <a:rPr lang="en-US" smtClean="0"/>
              <a:pPr/>
              <a:t>‹#›</a:t>
            </a:fld>
            <a:endParaRPr lang="en-US" dirty="0"/>
          </a:p>
        </p:txBody>
      </p:sp>
      <p:grpSp>
        <p:nvGrpSpPr>
          <p:cNvPr id="11" name="Group 10"/>
          <p:cNvGrpSpPr/>
          <p:nvPr userDrawn="1"/>
        </p:nvGrpSpPr>
        <p:grpSpPr>
          <a:xfrm>
            <a:off x="148281" y="123568"/>
            <a:ext cx="11887200" cy="6597907"/>
            <a:chOff x="148281" y="123568"/>
            <a:chExt cx="11887200" cy="6597907"/>
          </a:xfrm>
        </p:grpSpPr>
        <p:sp>
          <p:nvSpPr>
            <p:cNvPr id="9" name="Rectangle 8"/>
            <p:cNvSpPr/>
            <p:nvPr userDrawn="1"/>
          </p:nvSpPr>
          <p:spPr>
            <a:xfrm>
              <a:off x="148281" y="123568"/>
              <a:ext cx="11887200" cy="6597907"/>
            </a:xfrm>
            <a:prstGeom prst="rect">
              <a:avLst/>
            </a:prstGeom>
            <a:noFill/>
            <a:ln w="127000">
              <a:solidFill>
                <a:srgbClr val="DBD5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269789" y="238897"/>
              <a:ext cx="11644184" cy="6359611"/>
            </a:xfrm>
            <a:prstGeom prst="rect">
              <a:avLst/>
            </a:prstGeom>
            <a:noFill/>
            <a:ln w="63500">
              <a:solidFill>
                <a:srgbClr val="F1B8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921414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47274" y="1709738"/>
            <a:ext cx="9000176"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347274" y="4589463"/>
            <a:ext cx="900017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C363E58-B353-4AA4-B658-CA8BA7E1CE95}" type="slidenum">
              <a:rPr lang="en-US" smtClean="0"/>
              <a:t>‹#›</a:t>
            </a:fld>
            <a:endParaRPr lang="en-US" dirty="0"/>
          </a:p>
        </p:txBody>
      </p:sp>
      <p:sp>
        <p:nvSpPr>
          <p:cNvPr id="8" name="Rectangle 7"/>
          <p:cNvSpPr/>
          <p:nvPr userDrawn="1"/>
        </p:nvSpPr>
        <p:spPr>
          <a:xfrm>
            <a:off x="-1" y="5667503"/>
            <a:ext cx="12294973" cy="1190497"/>
          </a:xfrm>
          <a:prstGeom prst="rect">
            <a:avLst/>
          </a:prstGeom>
          <a:solidFill>
            <a:srgbClr val="F1B8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702970" y="5777567"/>
            <a:ext cx="3598359" cy="1130128"/>
          </a:xfrm>
          <a:prstGeom prst="rect">
            <a:avLst/>
          </a:prstGeom>
        </p:spPr>
      </p:pic>
      <p:sp>
        <p:nvSpPr>
          <p:cNvPr id="12" name="Rectangle 11"/>
          <p:cNvSpPr/>
          <p:nvPr userDrawn="1"/>
        </p:nvSpPr>
        <p:spPr>
          <a:xfrm>
            <a:off x="0" y="0"/>
            <a:ext cx="1997765" cy="6858000"/>
          </a:xfrm>
          <a:prstGeom prst="rect">
            <a:avLst/>
          </a:prstGeom>
          <a:solidFill>
            <a:srgbClr val="7D7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A549AD72-C159-4891-97FB-6B200F3E44E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00544" y="5099900"/>
            <a:ext cx="2168398" cy="1835865"/>
          </a:xfrm>
          <a:prstGeom prst="rect">
            <a:avLst/>
          </a:prstGeom>
        </p:spPr>
      </p:pic>
    </p:spTree>
    <p:extLst>
      <p:ext uri="{BB962C8B-B14F-4D97-AF65-F5344CB8AC3E}">
        <p14:creationId xmlns:p14="http://schemas.microsoft.com/office/powerpoint/2010/main" val="768589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9315"/>
          </a:xfrm>
        </p:spPr>
        <p:txBody>
          <a:bodyPr/>
          <a:lstStyle/>
          <a:p>
            <a:r>
              <a:rPr lang="en-US"/>
              <a:t>Click to edit Master title style</a:t>
            </a:r>
          </a:p>
        </p:txBody>
      </p:sp>
      <p:sp>
        <p:nvSpPr>
          <p:cNvPr id="3" name="Content Placeholder 2"/>
          <p:cNvSpPr>
            <a:spLocks noGrp="1"/>
          </p:cNvSpPr>
          <p:nvPr>
            <p:ph sz="half" idx="1"/>
          </p:nvPr>
        </p:nvSpPr>
        <p:spPr>
          <a:xfrm>
            <a:off x="838200" y="1524000"/>
            <a:ext cx="5181600" cy="4652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24000"/>
            <a:ext cx="5181600" cy="4652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414905" y="6176963"/>
            <a:ext cx="541789" cy="365125"/>
          </a:xfrm>
        </p:spPr>
        <p:txBody>
          <a:bodyPr/>
          <a:lstStyle/>
          <a:p>
            <a:fld id="{6C363E58-B353-4AA4-B658-CA8BA7E1CE95}" type="slidenum">
              <a:rPr lang="en-US" smtClean="0"/>
              <a:t>‹#›</a:t>
            </a:fld>
            <a:endParaRPr lang="en-US" dirty="0"/>
          </a:p>
        </p:txBody>
      </p:sp>
      <p:grpSp>
        <p:nvGrpSpPr>
          <p:cNvPr id="8" name="Group 7"/>
          <p:cNvGrpSpPr/>
          <p:nvPr userDrawn="1"/>
        </p:nvGrpSpPr>
        <p:grpSpPr>
          <a:xfrm>
            <a:off x="148281" y="123568"/>
            <a:ext cx="11887200" cy="6597907"/>
            <a:chOff x="148281" y="123568"/>
            <a:chExt cx="11887200" cy="6597907"/>
          </a:xfrm>
        </p:grpSpPr>
        <p:sp>
          <p:nvSpPr>
            <p:cNvPr id="9" name="Rectangle 8"/>
            <p:cNvSpPr/>
            <p:nvPr userDrawn="1"/>
          </p:nvSpPr>
          <p:spPr>
            <a:xfrm>
              <a:off x="148281" y="123568"/>
              <a:ext cx="11887200" cy="6597907"/>
            </a:xfrm>
            <a:prstGeom prst="rect">
              <a:avLst/>
            </a:prstGeom>
            <a:noFill/>
            <a:ln w="127000">
              <a:solidFill>
                <a:srgbClr val="DBD5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269789" y="238897"/>
              <a:ext cx="11644184" cy="6359611"/>
            </a:xfrm>
            <a:prstGeom prst="rect">
              <a:avLst/>
            </a:prstGeom>
            <a:noFill/>
            <a:ln w="63500">
              <a:solidFill>
                <a:srgbClr val="F1B8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Picture 13">
            <a:extLst>
              <a:ext uri="{FF2B5EF4-FFF2-40B4-BE49-F238E27FC236}">
                <a16:creationId xmlns:a16="http://schemas.microsoft.com/office/drawing/2014/main" id="{DF9DA05E-20F8-4169-A464-6C98F26D5B9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77418" y="5790284"/>
            <a:ext cx="2244793" cy="897917"/>
          </a:xfrm>
          <a:prstGeom prst="rect">
            <a:avLst/>
          </a:prstGeom>
        </p:spPr>
      </p:pic>
    </p:spTree>
    <p:extLst>
      <p:ext uri="{BB962C8B-B14F-4D97-AF65-F5344CB8AC3E}">
        <p14:creationId xmlns:p14="http://schemas.microsoft.com/office/powerpoint/2010/main" val="1801168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39788" y="6211523"/>
            <a:ext cx="541789" cy="365125"/>
          </a:xfrm>
        </p:spPr>
        <p:txBody>
          <a:bodyPr/>
          <a:lstStyle/>
          <a:p>
            <a:fld id="{6C363E58-B353-4AA4-B658-CA8BA7E1CE95}" type="slidenum">
              <a:rPr lang="en-US" smtClean="0"/>
              <a:t>‹#›</a:t>
            </a:fld>
            <a:endParaRPr lang="en-US" dirty="0"/>
          </a:p>
        </p:txBody>
      </p:sp>
      <p:grpSp>
        <p:nvGrpSpPr>
          <p:cNvPr id="10" name="Group 9"/>
          <p:cNvGrpSpPr/>
          <p:nvPr userDrawn="1"/>
        </p:nvGrpSpPr>
        <p:grpSpPr>
          <a:xfrm>
            <a:off x="148281" y="123568"/>
            <a:ext cx="11887200" cy="6597907"/>
            <a:chOff x="148281" y="123568"/>
            <a:chExt cx="11887200" cy="6597907"/>
          </a:xfrm>
        </p:grpSpPr>
        <p:sp>
          <p:nvSpPr>
            <p:cNvPr id="11" name="Rectangle 10"/>
            <p:cNvSpPr/>
            <p:nvPr userDrawn="1"/>
          </p:nvSpPr>
          <p:spPr>
            <a:xfrm>
              <a:off x="148281" y="123568"/>
              <a:ext cx="11887200" cy="6597907"/>
            </a:xfrm>
            <a:prstGeom prst="rect">
              <a:avLst/>
            </a:prstGeom>
            <a:noFill/>
            <a:ln w="127000">
              <a:solidFill>
                <a:srgbClr val="DBD5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269789" y="238897"/>
              <a:ext cx="11644184" cy="6359611"/>
            </a:xfrm>
            <a:prstGeom prst="rect">
              <a:avLst/>
            </a:prstGeom>
            <a:noFill/>
            <a:ln w="63500">
              <a:solidFill>
                <a:srgbClr val="F1B8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8" name="Picture 17">
            <a:extLst>
              <a:ext uri="{FF2B5EF4-FFF2-40B4-BE49-F238E27FC236}">
                <a16:creationId xmlns:a16="http://schemas.microsoft.com/office/drawing/2014/main" id="{62FF1F16-0425-4B9F-9208-18D7E9D55FB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77418" y="5790284"/>
            <a:ext cx="2244793" cy="897917"/>
          </a:xfrm>
          <a:prstGeom prst="rect">
            <a:avLst/>
          </a:prstGeom>
        </p:spPr>
      </p:pic>
    </p:spTree>
    <p:extLst>
      <p:ext uri="{BB962C8B-B14F-4D97-AF65-F5344CB8AC3E}">
        <p14:creationId xmlns:p14="http://schemas.microsoft.com/office/powerpoint/2010/main" val="2498738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38200" y="6139518"/>
            <a:ext cx="541789" cy="365125"/>
          </a:xfrm>
        </p:spPr>
        <p:txBody>
          <a:bodyPr/>
          <a:lstStyle/>
          <a:p>
            <a:fld id="{6C363E58-B353-4AA4-B658-CA8BA7E1CE95}" type="slidenum">
              <a:rPr lang="en-US" smtClean="0"/>
              <a:t>‹#›</a:t>
            </a:fld>
            <a:endParaRPr lang="en-US" dirty="0"/>
          </a:p>
        </p:txBody>
      </p:sp>
      <p:grpSp>
        <p:nvGrpSpPr>
          <p:cNvPr id="6" name="Group 5"/>
          <p:cNvGrpSpPr/>
          <p:nvPr userDrawn="1"/>
        </p:nvGrpSpPr>
        <p:grpSpPr>
          <a:xfrm>
            <a:off x="148281" y="123568"/>
            <a:ext cx="11887200" cy="6597907"/>
            <a:chOff x="148281" y="123568"/>
            <a:chExt cx="11887200" cy="6597907"/>
          </a:xfrm>
        </p:grpSpPr>
        <p:sp>
          <p:nvSpPr>
            <p:cNvPr id="7" name="Rectangle 6"/>
            <p:cNvSpPr/>
            <p:nvPr userDrawn="1"/>
          </p:nvSpPr>
          <p:spPr>
            <a:xfrm>
              <a:off x="148281" y="123568"/>
              <a:ext cx="11887200" cy="6597907"/>
            </a:xfrm>
            <a:prstGeom prst="rect">
              <a:avLst/>
            </a:prstGeom>
            <a:noFill/>
            <a:ln w="127000">
              <a:solidFill>
                <a:srgbClr val="DBD5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269789" y="238897"/>
              <a:ext cx="11644184" cy="6359611"/>
            </a:xfrm>
            <a:prstGeom prst="rect">
              <a:avLst/>
            </a:prstGeom>
            <a:noFill/>
            <a:ln w="63500">
              <a:solidFill>
                <a:srgbClr val="F1B8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Picture 12">
            <a:extLst>
              <a:ext uri="{FF2B5EF4-FFF2-40B4-BE49-F238E27FC236}">
                <a16:creationId xmlns:a16="http://schemas.microsoft.com/office/drawing/2014/main" id="{4609AD1D-9649-47A8-9987-11FBE356E1B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77418" y="5790284"/>
            <a:ext cx="2244793" cy="897917"/>
          </a:xfrm>
          <a:prstGeom prst="rect">
            <a:avLst/>
          </a:prstGeom>
        </p:spPr>
      </p:pic>
      <p:sp>
        <p:nvSpPr>
          <p:cNvPr id="10" name="Title 1"/>
          <p:cNvSpPr txBox="1">
            <a:spLocks/>
          </p:cNvSpPr>
          <p:nvPr userDrawn="1"/>
        </p:nvSpPr>
        <p:spPr>
          <a:xfrm>
            <a:off x="838200" y="365125"/>
            <a:ext cx="10515600" cy="8693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Click to edit Master title style</a:t>
            </a:r>
          </a:p>
        </p:txBody>
      </p:sp>
    </p:spTree>
    <p:extLst>
      <p:ext uri="{BB962C8B-B14F-4D97-AF65-F5344CB8AC3E}">
        <p14:creationId xmlns:p14="http://schemas.microsoft.com/office/powerpoint/2010/main" val="1933242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29811" y="6132461"/>
            <a:ext cx="541789" cy="365125"/>
          </a:xfrm>
        </p:spPr>
        <p:txBody>
          <a:bodyPr/>
          <a:lstStyle/>
          <a:p>
            <a:fld id="{6C363E58-B353-4AA4-B658-CA8BA7E1CE95}" type="slidenum">
              <a:rPr lang="en-US" smtClean="0"/>
              <a:t>‹#›</a:t>
            </a:fld>
            <a:endParaRPr lang="en-US" dirty="0"/>
          </a:p>
        </p:txBody>
      </p:sp>
      <p:grpSp>
        <p:nvGrpSpPr>
          <p:cNvPr id="5" name="Group 4"/>
          <p:cNvGrpSpPr/>
          <p:nvPr userDrawn="1"/>
        </p:nvGrpSpPr>
        <p:grpSpPr>
          <a:xfrm>
            <a:off x="148281" y="123568"/>
            <a:ext cx="11887200" cy="6597907"/>
            <a:chOff x="148281" y="123568"/>
            <a:chExt cx="11887200" cy="6597907"/>
          </a:xfrm>
        </p:grpSpPr>
        <p:sp>
          <p:nvSpPr>
            <p:cNvPr id="6" name="Rectangle 5"/>
            <p:cNvSpPr/>
            <p:nvPr userDrawn="1"/>
          </p:nvSpPr>
          <p:spPr>
            <a:xfrm>
              <a:off x="148281" y="123568"/>
              <a:ext cx="11887200" cy="6597907"/>
            </a:xfrm>
            <a:prstGeom prst="rect">
              <a:avLst/>
            </a:prstGeom>
            <a:noFill/>
            <a:ln w="127000">
              <a:solidFill>
                <a:srgbClr val="DBD5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269789" y="238897"/>
              <a:ext cx="11644184" cy="6359611"/>
            </a:xfrm>
            <a:prstGeom prst="rect">
              <a:avLst/>
            </a:prstGeom>
            <a:noFill/>
            <a:ln w="63500">
              <a:solidFill>
                <a:srgbClr val="F1B8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11">
            <a:extLst>
              <a:ext uri="{FF2B5EF4-FFF2-40B4-BE49-F238E27FC236}">
                <a16:creationId xmlns:a16="http://schemas.microsoft.com/office/drawing/2014/main" id="{F2A96896-D95A-47C8-9CB4-9CBCFD8ED2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77418" y="5790284"/>
            <a:ext cx="2244793" cy="897917"/>
          </a:xfrm>
          <a:prstGeom prst="rect">
            <a:avLst/>
          </a:prstGeom>
        </p:spPr>
      </p:pic>
    </p:spTree>
    <p:extLst>
      <p:ext uri="{BB962C8B-B14F-4D97-AF65-F5344CB8AC3E}">
        <p14:creationId xmlns:p14="http://schemas.microsoft.com/office/powerpoint/2010/main" val="2405044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a:xfrm>
            <a:off x="839788" y="6213624"/>
            <a:ext cx="541789" cy="365125"/>
          </a:xfrm>
        </p:spPr>
        <p:txBody>
          <a:bodyPr/>
          <a:lstStyle/>
          <a:p>
            <a:fld id="{6C363E58-B353-4AA4-B658-CA8BA7E1CE95}" type="slidenum">
              <a:rPr lang="en-US" smtClean="0"/>
              <a:t>‹#›</a:t>
            </a:fld>
            <a:endParaRPr lang="en-US" dirty="0"/>
          </a:p>
        </p:txBody>
      </p:sp>
      <p:grpSp>
        <p:nvGrpSpPr>
          <p:cNvPr id="8" name="Group 7"/>
          <p:cNvGrpSpPr/>
          <p:nvPr userDrawn="1"/>
        </p:nvGrpSpPr>
        <p:grpSpPr>
          <a:xfrm>
            <a:off x="148281" y="123568"/>
            <a:ext cx="11887200" cy="6597907"/>
            <a:chOff x="148281" y="123568"/>
            <a:chExt cx="11887200" cy="6597907"/>
          </a:xfrm>
        </p:grpSpPr>
        <p:sp>
          <p:nvSpPr>
            <p:cNvPr id="9" name="Rectangle 8"/>
            <p:cNvSpPr/>
            <p:nvPr userDrawn="1"/>
          </p:nvSpPr>
          <p:spPr>
            <a:xfrm>
              <a:off x="148281" y="123568"/>
              <a:ext cx="11887200" cy="6597907"/>
            </a:xfrm>
            <a:prstGeom prst="rect">
              <a:avLst/>
            </a:prstGeom>
            <a:noFill/>
            <a:ln w="127000">
              <a:solidFill>
                <a:srgbClr val="DBD5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269789" y="238897"/>
              <a:ext cx="11644184" cy="6359611"/>
            </a:xfrm>
            <a:prstGeom prst="rect">
              <a:avLst/>
            </a:prstGeom>
            <a:noFill/>
            <a:ln w="63500">
              <a:solidFill>
                <a:srgbClr val="F1B8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6" name="Picture 15">
            <a:extLst>
              <a:ext uri="{FF2B5EF4-FFF2-40B4-BE49-F238E27FC236}">
                <a16:creationId xmlns:a16="http://schemas.microsoft.com/office/drawing/2014/main" id="{D4EA8C55-30A6-464A-8A0C-EA054D9001F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77418" y="5790284"/>
            <a:ext cx="2244793" cy="897917"/>
          </a:xfrm>
          <a:prstGeom prst="rect">
            <a:avLst/>
          </a:prstGeom>
        </p:spPr>
      </p:pic>
    </p:spTree>
    <p:extLst>
      <p:ext uri="{BB962C8B-B14F-4D97-AF65-F5344CB8AC3E}">
        <p14:creationId xmlns:p14="http://schemas.microsoft.com/office/powerpoint/2010/main" val="24941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a:xfrm>
            <a:off x="839788" y="6095667"/>
            <a:ext cx="541789" cy="365125"/>
          </a:xfrm>
        </p:spPr>
        <p:txBody>
          <a:bodyPr/>
          <a:lstStyle/>
          <a:p>
            <a:fld id="{6C363E58-B353-4AA4-B658-CA8BA7E1CE95}" type="slidenum">
              <a:rPr lang="en-US" smtClean="0"/>
              <a:t>‹#›</a:t>
            </a:fld>
            <a:endParaRPr lang="en-US" dirty="0"/>
          </a:p>
        </p:txBody>
      </p:sp>
      <p:grpSp>
        <p:nvGrpSpPr>
          <p:cNvPr id="8" name="Group 7"/>
          <p:cNvGrpSpPr/>
          <p:nvPr userDrawn="1"/>
        </p:nvGrpSpPr>
        <p:grpSpPr>
          <a:xfrm>
            <a:off x="148281" y="123568"/>
            <a:ext cx="11887200" cy="6597907"/>
            <a:chOff x="148281" y="123568"/>
            <a:chExt cx="11887200" cy="6597907"/>
          </a:xfrm>
        </p:grpSpPr>
        <p:sp>
          <p:nvSpPr>
            <p:cNvPr id="9" name="Rectangle 8"/>
            <p:cNvSpPr/>
            <p:nvPr userDrawn="1"/>
          </p:nvSpPr>
          <p:spPr>
            <a:xfrm>
              <a:off x="148281" y="123568"/>
              <a:ext cx="11887200" cy="6597907"/>
            </a:xfrm>
            <a:prstGeom prst="rect">
              <a:avLst/>
            </a:prstGeom>
            <a:noFill/>
            <a:ln w="127000">
              <a:solidFill>
                <a:srgbClr val="DBD5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269789" y="238897"/>
              <a:ext cx="11644184" cy="6359611"/>
            </a:xfrm>
            <a:prstGeom prst="rect">
              <a:avLst/>
            </a:prstGeom>
            <a:noFill/>
            <a:ln w="63500">
              <a:solidFill>
                <a:srgbClr val="F1B8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Picture 14">
            <a:extLst>
              <a:ext uri="{FF2B5EF4-FFF2-40B4-BE49-F238E27FC236}">
                <a16:creationId xmlns:a16="http://schemas.microsoft.com/office/drawing/2014/main" id="{7D1EFC79-DA32-4FEA-A065-C92CFA52212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77418" y="5790284"/>
            <a:ext cx="2244793" cy="897917"/>
          </a:xfrm>
          <a:prstGeom prst="rect">
            <a:avLst/>
          </a:prstGeom>
        </p:spPr>
      </p:pic>
    </p:spTree>
    <p:extLst>
      <p:ext uri="{BB962C8B-B14F-4D97-AF65-F5344CB8AC3E}">
        <p14:creationId xmlns:p14="http://schemas.microsoft.com/office/powerpoint/2010/main" val="2188770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38200" y="6311900"/>
            <a:ext cx="541789" cy="365125"/>
          </a:xfrm>
          <a:prstGeom prst="rect">
            <a:avLst/>
          </a:prstGeom>
        </p:spPr>
        <p:txBody>
          <a:bodyPr vert="horz" lIns="91440" tIns="45720" rIns="91440" bIns="45720" rtlCol="0" anchor="ctr"/>
          <a:lstStyle>
            <a:lvl1pPr algn="l">
              <a:defRPr sz="1600" b="1">
                <a:solidFill>
                  <a:schemeClr val="tx1">
                    <a:tint val="75000"/>
                  </a:schemeClr>
                </a:solidFill>
              </a:defRPr>
            </a:lvl1pPr>
          </a:lstStyle>
          <a:p>
            <a:fld id="{6C363E58-B353-4AA4-B658-CA8BA7E1CE95}" type="slidenum">
              <a:rPr lang="en-US" smtClean="0"/>
              <a:pPr/>
              <a:t>‹#›</a:t>
            </a:fld>
            <a:endParaRPr lang="en-US" dirty="0"/>
          </a:p>
        </p:txBody>
      </p:sp>
    </p:spTree>
    <p:extLst>
      <p:ext uri="{BB962C8B-B14F-4D97-AF65-F5344CB8AC3E}">
        <p14:creationId xmlns:p14="http://schemas.microsoft.com/office/powerpoint/2010/main" val="3383775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hyperlink" Target="mailto:alan.spell@missouri.edu" TargetMode="External"/><Relationship Id="rId7"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extension.missouri.edu/programs/exceed-regional-economic-and-entrepreneurial-development/data-visualizations" TargetMode="External"/><Relationship Id="rId4" Type="http://schemas.openxmlformats.org/officeDocument/2006/relationships/hyperlink" Target="mailto:luke.Dietterle@missouri.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06F9EF25-8321-9A21-162B-D15EC678440C}"/>
              </a:ext>
            </a:extLst>
          </p:cNvPr>
          <p:cNvSpPr>
            <a:spLocks noGrp="1"/>
          </p:cNvSpPr>
          <p:nvPr>
            <p:ph type="title"/>
          </p:nvPr>
        </p:nvSpPr>
        <p:spPr>
          <a:xfrm>
            <a:off x="2621672" y="1800664"/>
            <a:ext cx="7091529" cy="2652739"/>
          </a:xfrm>
        </p:spPr>
        <p:txBody>
          <a:bodyPr>
            <a:noAutofit/>
          </a:bodyPr>
          <a:lstStyle/>
          <a:p>
            <a:pPr algn="ctr"/>
            <a:r>
              <a:rPr lang="en-US" sz="4400" b="1" dirty="0">
                <a:solidFill>
                  <a:schemeClr val="bg1"/>
                </a:solidFill>
                <a:latin typeface="Lato" panose="020F0502020204030203" pitchFamily="34" charset="0"/>
              </a:rPr>
              <a:t>Midway Sewer Expansion</a:t>
            </a:r>
            <a:br>
              <a:rPr lang="en-US" sz="4800" b="1" i="0" u="none" strike="noStrike" baseline="0" dirty="0">
                <a:solidFill>
                  <a:schemeClr val="bg1"/>
                </a:solidFill>
                <a:latin typeface="Lato" panose="020F0502020204030203" pitchFamily="34" charset="0"/>
              </a:rPr>
            </a:br>
            <a:r>
              <a:rPr lang="en-US" sz="4600" b="1" i="0" u="none" strike="noStrike" baseline="0" dirty="0">
                <a:solidFill>
                  <a:schemeClr val="accent4"/>
                </a:solidFill>
                <a:latin typeface="Lato" panose="020F0502020204030203" pitchFamily="34" charset="0"/>
              </a:rPr>
              <a:t>Economic Impact Analysis</a:t>
            </a:r>
            <a:endParaRPr lang="en-US" sz="4600" b="1" dirty="0">
              <a:solidFill>
                <a:schemeClr val="accent4"/>
              </a:solidFill>
              <a:latin typeface="+mn-lt"/>
            </a:endParaRPr>
          </a:p>
        </p:txBody>
      </p:sp>
      <p:pic>
        <p:nvPicPr>
          <p:cNvPr id="9" name="Picture 8" descr="Text&#10;&#10;Description automatically generated">
            <a:extLst>
              <a:ext uri="{FF2B5EF4-FFF2-40B4-BE49-F238E27FC236}">
                <a16:creationId xmlns:a16="http://schemas.microsoft.com/office/drawing/2014/main" id="{E4C1F453-87D3-6A48-E954-DABC389C625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812195" y="5855715"/>
            <a:ext cx="2710484" cy="851275"/>
          </a:xfrm>
          <a:prstGeom prst="rect">
            <a:avLst/>
          </a:prstGeom>
        </p:spPr>
      </p:pic>
      <p:sp>
        <p:nvSpPr>
          <p:cNvPr id="2" name="Slide Number Placeholder 1">
            <a:extLst>
              <a:ext uri="{FF2B5EF4-FFF2-40B4-BE49-F238E27FC236}">
                <a16:creationId xmlns:a16="http://schemas.microsoft.com/office/drawing/2014/main" id="{9EDB3D73-8962-FD7F-505B-01EE3426FAC9}"/>
              </a:ext>
            </a:extLst>
          </p:cNvPr>
          <p:cNvSpPr>
            <a:spLocks noGrp="1"/>
          </p:cNvSpPr>
          <p:nvPr>
            <p:ph type="sldNum" sz="quarter" idx="12"/>
          </p:nvPr>
        </p:nvSpPr>
        <p:spPr/>
        <p:txBody>
          <a:bodyPr/>
          <a:lstStyle/>
          <a:p>
            <a:fld id="{6C363E58-B353-4AA4-B658-CA8BA7E1CE95}" type="slidenum">
              <a:rPr lang="en-US" smtClean="0"/>
              <a:pPr/>
              <a:t>1</a:t>
            </a:fld>
            <a:endParaRPr lang="en-US" dirty="0"/>
          </a:p>
        </p:txBody>
      </p:sp>
      <p:pic>
        <p:nvPicPr>
          <p:cNvPr id="14" name="Picture 13">
            <a:extLst>
              <a:ext uri="{FF2B5EF4-FFF2-40B4-BE49-F238E27FC236}">
                <a16:creationId xmlns:a16="http://schemas.microsoft.com/office/drawing/2014/main" id="{A8C2938B-7CBE-4B70-94E1-FE7E2AD6F57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677418" y="5762074"/>
            <a:ext cx="2244793" cy="897917"/>
          </a:xfrm>
          <a:prstGeom prst="rect">
            <a:avLst/>
          </a:prstGeom>
        </p:spPr>
      </p:pic>
    </p:spTree>
    <p:extLst>
      <p:ext uri="{BB962C8B-B14F-4D97-AF65-F5344CB8AC3E}">
        <p14:creationId xmlns:p14="http://schemas.microsoft.com/office/powerpoint/2010/main" val="257557369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6B341-F6E9-43A9-94A3-4FA774DDB7C2}"/>
              </a:ext>
            </a:extLst>
          </p:cNvPr>
          <p:cNvSpPr>
            <a:spLocks noGrp="1"/>
          </p:cNvSpPr>
          <p:nvPr>
            <p:ph type="title"/>
          </p:nvPr>
        </p:nvSpPr>
        <p:spPr>
          <a:xfrm>
            <a:off x="495299" y="365126"/>
            <a:ext cx="11280423" cy="726256"/>
          </a:xfrm>
        </p:spPr>
        <p:txBody>
          <a:bodyPr>
            <a:normAutofit/>
          </a:bodyPr>
          <a:lstStyle/>
          <a:p>
            <a:r>
              <a:rPr lang="en-US" sz="4400" b="1" dirty="0">
                <a:latin typeface="+mn-lt"/>
              </a:rPr>
              <a:t>Background and Scenario Development</a:t>
            </a:r>
          </a:p>
        </p:txBody>
      </p:sp>
      <p:sp>
        <p:nvSpPr>
          <p:cNvPr id="3" name="Content Placeholder 2">
            <a:extLst>
              <a:ext uri="{FF2B5EF4-FFF2-40B4-BE49-F238E27FC236}">
                <a16:creationId xmlns:a16="http://schemas.microsoft.com/office/drawing/2014/main" id="{1B37E626-F4E7-44B6-8564-2BF1D50E3971}"/>
              </a:ext>
            </a:extLst>
          </p:cNvPr>
          <p:cNvSpPr>
            <a:spLocks noGrp="1"/>
          </p:cNvSpPr>
          <p:nvPr>
            <p:ph idx="1"/>
          </p:nvPr>
        </p:nvSpPr>
        <p:spPr>
          <a:xfrm>
            <a:off x="637308" y="1138423"/>
            <a:ext cx="10649527" cy="2695644"/>
          </a:xfrm>
          <a:solidFill>
            <a:schemeClr val="bg1">
              <a:lumMod val="95000"/>
            </a:schemeClr>
          </a:solidFill>
          <a:ln>
            <a:noFill/>
          </a:ln>
        </p:spPr>
        <p:txBody>
          <a:bodyPr>
            <a:noAutofit/>
          </a:bodyPr>
          <a:lstStyle/>
          <a:p>
            <a:pPr marL="0" indent="0">
              <a:lnSpc>
                <a:spcPct val="100000"/>
              </a:lnSpc>
              <a:buNone/>
            </a:pPr>
            <a:r>
              <a:rPr lang="en-US" sz="2000" b="1" dirty="0"/>
              <a:t>Information Gathering </a:t>
            </a:r>
          </a:p>
          <a:p>
            <a:pPr>
              <a:lnSpc>
                <a:spcPct val="100000"/>
              </a:lnSpc>
            </a:pPr>
            <a:r>
              <a:rPr lang="en-US" sz="1600" b="1" dirty="0"/>
              <a:t>Conducted interviews </a:t>
            </a:r>
            <a:r>
              <a:rPr lang="en-US" sz="1600" dirty="0"/>
              <a:t>with city officials and businesses serving the Midway area to understand the development potential.</a:t>
            </a:r>
          </a:p>
          <a:p>
            <a:pPr>
              <a:lnSpc>
                <a:spcPct val="100000"/>
              </a:lnSpc>
            </a:pPr>
            <a:r>
              <a:rPr lang="en-US" sz="1600" b="1" dirty="0"/>
              <a:t>Received data and information </a:t>
            </a:r>
            <a:r>
              <a:rPr lang="en-US" sz="1600" dirty="0"/>
              <a:t>to inform estimates of direct fiscal spending and potential revenues:</a:t>
            </a:r>
          </a:p>
          <a:p>
            <a:pPr lvl="1">
              <a:lnSpc>
                <a:spcPct val="100000"/>
              </a:lnSpc>
            </a:pPr>
            <a:r>
              <a:rPr lang="en-US" sz="1400" dirty="0"/>
              <a:t>Sewer line cost and timing estimates from the Utility department</a:t>
            </a:r>
          </a:p>
          <a:p>
            <a:pPr lvl="1">
              <a:lnSpc>
                <a:spcPct val="100000"/>
              </a:lnSpc>
            </a:pPr>
            <a:r>
              <a:rPr lang="en-US" sz="1400" dirty="0"/>
              <a:t>Sales and tax figures from existing Midway businesses</a:t>
            </a:r>
          </a:p>
          <a:p>
            <a:pPr lvl="1">
              <a:lnSpc>
                <a:spcPct val="100000"/>
              </a:lnSpc>
            </a:pPr>
            <a:r>
              <a:rPr lang="en-US" sz="1400" dirty="0"/>
              <a:t>Reviewed 2016 City fiscal analysis</a:t>
            </a:r>
          </a:p>
          <a:p>
            <a:pPr>
              <a:lnSpc>
                <a:spcPct val="100000"/>
              </a:lnSpc>
            </a:pPr>
            <a:r>
              <a:rPr lang="en-US" sz="1600" b="1" dirty="0"/>
              <a:t>Reviewed data </a:t>
            </a:r>
            <a:r>
              <a:rPr lang="en-US" sz="1600" dirty="0"/>
              <a:t>from public and proprietary data sources, such as Missouri Department of Revenue, Bureau of Labor Statistics and </a:t>
            </a:r>
            <a:r>
              <a:rPr lang="en-US" sz="1600" dirty="0" err="1"/>
              <a:t>ReferenceUSA</a:t>
            </a:r>
            <a:r>
              <a:rPr lang="en-US" sz="1600" dirty="0"/>
              <a:t>, to aid in scenario development.</a:t>
            </a:r>
          </a:p>
        </p:txBody>
      </p:sp>
      <p:sp>
        <p:nvSpPr>
          <p:cNvPr id="4" name="Slide Number Placeholder 3">
            <a:extLst>
              <a:ext uri="{FF2B5EF4-FFF2-40B4-BE49-F238E27FC236}">
                <a16:creationId xmlns:a16="http://schemas.microsoft.com/office/drawing/2014/main" id="{A37FF0E0-B216-A67F-8CD8-0041F99F17A6}"/>
              </a:ext>
            </a:extLst>
          </p:cNvPr>
          <p:cNvSpPr>
            <a:spLocks noGrp="1"/>
          </p:cNvSpPr>
          <p:nvPr>
            <p:ph type="sldNum" sz="quarter" idx="12"/>
          </p:nvPr>
        </p:nvSpPr>
        <p:spPr/>
        <p:txBody>
          <a:bodyPr/>
          <a:lstStyle/>
          <a:p>
            <a:fld id="{6C363E58-B353-4AA4-B658-CA8BA7E1CE95}" type="slidenum">
              <a:rPr lang="en-US" smtClean="0"/>
              <a:pPr/>
              <a:t>2</a:t>
            </a:fld>
            <a:endParaRPr lang="en-US" dirty="0"/>
          </a:p>
        </p:txBody>
      </p:sp>
      <p:sp>
        <p:nvSpPr>
          <p:cNvPr id="5" name="Content Placeholder 2">
            <a:extLst>
              <a:ext uri="{FF2B5EF4-FFF2-40B4-BE49-F238E27FC236}">
                <a16:creationId xmlns:a16="http://schemas.microsoft.com/office/drawing/2014/main" id="{852703B7-5AA1-8812-EEC3-98209E403C66}"/>
              </a:ext>
            </a:extLst>
          </p:cNvPr>
          <p:cNvSpPr txBox="1">
            <a:spLocks/>
          </p:cNvSpPr>
          <p:nvPr/>
        </p:nvSpPr>
        <p:spPr>
          <a:xfrm>
            <a:off x="637309" y="4082256"/>
            <a:ext cx="10649526" cy="2123995"/>
          </a:xfrm>
          <a:prstGeom prst="rect">
            <a:avLst/>
          </a:prstGeom>
          <a:solidFill>
            <a:schemeClr val="bg1">
              <a:lumMod val="85000"/>
            </a:schemeClr>
          </a:solid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000" b="1" dirty="0"/>
              <a:t>Scenario Development</a:t>
            </a:r>
          </a:p>
          <a:p>
            <a:pPr>
              <a:lnSpc>
                <a:spcPct val="100000"/>
              </a:lnSpc>
            </a:pPr>
            <a:r>
              <a:rPr lang="en-US" sz="1600" b="1" dirty="0"/>
              <a:t>Current Midway </a:t>
            </a:r>
            <a:r>
              <a:rPr lang="en-US" sz="1600" dirty="0"/>
              <a:t>businesses and interested commercial developments (retail, entertainment, etc.) face growth limitations with existing sewer infrastructure. I-70 improvements will add to development interest. </a:t>
            </a:r>
          </a:p>
          <a:p>
            <a:pPr>
              <a:lnSpc>
                <a:spcPct val="100000"/>
              </a:lnSpc>
            </a:pPr>
            <a:r>
              <a:rPr lang="en-US" sz="1600" b="1" dirty="0"/>
              <a:t>Sewer line and development timing </a:t>
            </a:r>
            <a:r>
              <a:rPr lang="en-US" sz="1600" dirty="0"/>
              <a:t>require a multi-year analysis to understand potential impacts. A 10-year analysis includes a construction and operations phase to distinguish short- and long-term economic activities.</a:t>
            </a:r>
          </a:p>
          <a:p>
            <a:pPr>
              <a:lnSpc>
                <a:spcPct val="100000"/>
              </a:lnSpc>
            </a:pPr>
            <a:r>
              <a:rPr lang="en-US" sz="1600" b="1" dirty="0"/>
              <a:t>Low and high growth scenarios </a:t>
            </a:r>
            <a:r>
              <a:rPr lang="en-US" sz="1600" dirty="0"/>
              <a:t>can</a:t>
            </a:r>
            <a:r>
              <a:rPr lang="en-US" sz="1600" b="1" dirty="0"/>
              <a:t> </a:t>
            </a:r>
            <a:r>
              <a:rPr lang="en-US" sz="1600" dirty="0"/>
              <a:t>provide a range of economic impacts that could be reasonably expected.</a:t>
            </a:r>
          </a:p>
        </p:txBody>
      </p:sp>
      <p:cxnSp>
        <p:nvCxnSpPr>
          <p:cNvPr id="7" name="Straight Connector 6">
            <a:extLst>
              <a:ext uri="{FF2B5EF4-FFF2-40B4-BE49-F238E27FC236}">
                <a16:creationId xmlns:a16="http://schemas.microsoft.com/office/drawing/2014/main" id="{DA2213FC-7CE5-B42E-E1AB-1787926E1F92}"/>
              </a:ext>
            </a:extLst>
          </p:cNvPr>
          <p:cNvCxnSpPr/>
          <p:nvPr/>
        </p:nvCxnSpPr>
        <p:spPr>
          <a:xfrm>
            <a:off x="637308" y="1560944"/>
            <a:ext cx="10649527"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9B2D220-D106-7D24-2101-69053E23A811}"/>
              </a:ext>
            </a:extLst>
          </p:cNvPr>
          <p:cNvCxnSpPr/>
          <p:nvPr/>
        </p:nvCxnSpPr>
        <p:spPr>
          <a:xfrm>
            <a:off x="637307" y="4502726"/>
            <a:ext cx="1065276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571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6B341-F6E9-43A9-94A3-4FA774DDB7C2}"/>
              </a:ext>
            </a:extLst>
          </p:cNvPr>
          <p:cNvSpPr>
            <a:spLocks noGrp="1"/>
          </p:cNvSpPr>
          <p:nvPr>
            <p:ph type="title"/>
          </p:nvPr>
        </p:nvSpPr>
        <p:spPr>
          <a:xfrm>
            <a:off x="495299" y="365126"/>
            <a:ext cx="11280423" cy="726256"/>
          </a:xfrm>
        </p:spPr>
        <p:txBody>
          <a:bodyPr>
            <a:normAutofit/>
          </a:bodyPr>
          <a:lstStyle/>
          <a:p>
            <a:r>
              <a:rPr lang="en-US" sz="4400" b="1" dirty="0">
                <a:latin typeface="+mn-lt"/>
              </a:rPr>
              <a:t>Direct Fiscal and Scenario Timing Assumptions</a:t>
            </a:r>
          </a:p>
        </p:txBody>
      </p:sp>
      <p:sp>
        <p:nvSpPr>
          <p:cNvPr id="4" name="Slide Number Placeholder 3">
            <a:extLst>
              <a:ext uri="{FF2B5EF4-FFF2-40B4-BE49-F238E27FC236}">
                <a16:creationId xmlns:a16="http://schemas.microsoft.com/office/drawing/2014/main" id="{A37FF0E0-B216-A67F-8CD8-0041F99F17A6}"/>
              </a:ext>
            </a:extLst>
          </p:cNvPr>
          <p:cNvSpPr>
            <a:spLocks noGrp="1"/>
          </p:cNvSpPr>
          <p:nvPr>
            <p:ph type="sldNum" sz="quarter" idx="12"/>
          </p:nvPr>
        </p:nvSpPr>
        <p:spPr/>
        <p:txBody>
          <a:bodyPr/>
          <a:lstStyle/>
          <a:p>
            <a:fld id="{6C363E58-B353-4AA4-B658-CA8BA7E1CE95}" type="slidenum">
              <a:rPr lang="en-US" smtClean="0"/>
              <a:pPr/>
              <a:t>3</a:t>
            </a:fld>
            <a:endParaRPr lang="en-US" dirty="0"/>
          </a:p>
        </p:txBody>
      </p:sp>
      <p:pic>
        <p:nvPicPr>
          <p:cNvPr id="7" name="Picture 6">
            <a:extLst>
              <a:ext uri="{FF2B5EF4-FFF2-40B4-BE49-F238E27FC236}">
                <a16:creationId xmlns:a16="http://schemas.microsoft.com/office/drawing/2014/main" id="{26D36B5A-0563-BE63-53D6-6B83CF87B34F}"/>
              </a:ext>
            </a:extLst>
          </p:cNvPr>
          <p:cNvPicPr>
            <a:picLocks noChangeAspect="1"/>
          </p:cNvPicPr>
          <p:nvPr/>
        </p:nvPicPr>
        <p:blipFill>
          <a:blip r:embed="rId3"/>
          <a:stretch>
            <a:fillRect/>
          </a:stretch>
        </p:blipFill>
        <p:spPr>
          <a:xfrm>
            <a:off x="4458850" y="1306196"/>
            <a:ext cx="7132320" cy="1623350"/>
          </a:xfrm>
          <a:prstGeom prst="rect">
            <a:avLst/>
          </a:prstGeom>
        </p:spPr>
      </p:pic>
      <p:pic>
        <p:nvPicPr>
          <p:cNvPr id="8" name="Picture 7">
            <a:extLst>
              <a:ext uri="{FF2B5EF4-FFF2-40B4-BE49-F238E27FC236}">
                <a16:creationId xmlns:a16="http://schemas.microsoft.com/office/drawing/2014/main" id="{4D11E6C8-034B-2FC6-6F3D-03432BF0FC7F}"/>
              </a:ext>
            </a:extLst>
          </p:cNvPr>
          <p:cNvPicPr>
            <a:picLocks noChangeAspect="1"/>
          </p:cNvPicPr>
          <p:nvPr/>
        </p:nvPicPr>
        <p:blipFill>
          <a:blip r:embed="rId4"/>
          <a:stretch>
            <a:fillRect/>
          </a:stretch>
        </p:blipFill>
        <p:spPr>
          <a:xfrm>
            <a:off x="4458850" y="3053119"/>
            <a:ext cx="7132320" cy="3374482"/>
          </a:xfrm>
          <a:prstGeom prst="rect">
            <a:avLst/>
          </a:prstGeom>
        </p:spPr>
      </p:pic>
      <p:sp>
        <p:nvSpPr>
          <p:cNvPr id="11" name="Content Placeholder 2">
            <a:extLst>
              <a:ext uri="{FF2B5EF4-FFF2-40B4-BE49-F238E27FC236}">
                <a16:creationId xmlns:a16="http://schemas.microsoft.com/office/drawing/2014/main" id="{37AE0CE0-AA65-1F60-362F-8F7926C8A398}"/>
              </a:ext>
            </a:extLst>
          </p:cNvPr>
          <p:cNvSpPr>
            <a:spLocks noGrp="1"/>
          </p:cNvSpPr>
          <p:nvPr>
            <p:ph idx="1"/>
          </p:nvPr>
        </p:nvSpPr>
        <p:spPr>
          <a:xfrm>
            <a:off x="572322" y="1306195"/>
            <a:ext cx="3630027" cy="2013705"/>
          </a:xfrm>
          <a:solidFill>
            <a:schemeClr val="bg1">
              <a:lumMod val="95000"/>
            </a:schemeClr>
          </a:solidFill>
          <a:ln>
            <a:noFill/>
          </a:ln>
        </p:spPr>
        <p:txBody>
          <a:bodyPr tIns="91440" bIns="365760">
            <a:noAutofit/>
          </a:bodyPr>
          <a:lstStyle/>
          <a:p>
            <a:pPr>
              <a:lnSpc>
                <a:spcPct val="100000"/>
              </a:lnSpc>
            </a:pPr>
            <a:r>
              <a:rPr lang="en-US" sz="1400" dirty="0"/>
              <a:t>Sewer installation begins in 2027 and costs $4.5 to $5M.</a:t>
            </a:r>
          </a:p>
          <a:p>
            <a:pPr>
              <a:lnSpc>
                <a:spcPct val="100000"/>
              </a:lnSpc>
            </a:pPr>
            <a:r>
              <a:rPr lang="en-US" sz="1400" dirty="0"/>
              <a:t>Sewer annual </a:t>
            </a:r>
            <a:r>
              <a:rPr lang="en-US" sz="1400" dirty="0" err="1"/>
              <a:t>maint</a:t>
            </a:r>
            <a:r>
              <a:rPr lang="en-US" sz="1400" dirty="0"/>
              <a:t>. cost (2029): $7,665</a:t>
            </a:r>
          </a:p>
          <a:p>
            <a:pPr>
              <a:lnSpc>
                <a:spcPct val="100000"/>
              </a:lnSpc>
            </a:pPr>
            <a:r>
              <a:rPr lang="en-US" sz="1400" dirty="0"/>
              <a:t>Assume City annexation in 2029 and 2% annual sales growth.</a:t>
            </a:r>
          </a:p>
          <a:p>
            <a:pPr>
              <a:lnSpc>
                <a:spcPct val="100000"/>
              </a:lnSpc>
            </a:pPr>
            <a:r>
              <a:rPr lang="en-US" sz="1400" dirty="0"/>
              <a:t>Direct cumulative (2029-36) City revenue gains: $2.9M</a:t>
            </a:r>
          </a:p>
        </p:txBody>
      </p:sp>
      <p:sp>
        <p:nvSpPr>
          <p:cNvPr id="13" name="Content Placeholder 2">
            <a:extLst>
              <a:ext uri="{FF2B5EF4-FFF2-40B4-BE49-F238E27FC236}">
                <a16:creationId xmlns:a16="http://schemas.microsoft.com/office/drawing/2014/main" id="{DD6975B6-A657-BF14-E107-4622C1FFC487}"/>
              </a:ext>
            </a:extLst>
          </p:cNvPr>
          <p:cNvSpPr txBox="1">
            <a:spLocks/>
          </p:cNvSpPr>
          <p:nvPr/>
        </p:nvSpPr>
        <p:spPr>
          <a:xfrm>
            <a:off x="572321" y="3534713"/>
            <a:ext cx="3630027" cy="2892888"/>
          </a:xfrm>
          <a:prstGeom prst="rect">
            <a:avLst/>
          </a:prstGeom>
          <a:solidFill>
            <a:schemeClr val="accent6">
              <a:lumMod val="20000"/>
              <a:lumOff val="80000"/>
            </a:schemeClr>
          </a:solidFill>
          <a:ln>
            <a:noFill/>
          </a:ln>
        </p:spPr>
        <p:txBody>
          <a:bodyPr vert="horz" lIns="91440" tIns="91440" rIns="91440" bIns="36576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400" b="1" dirty="0"/>
              <a:t>Low Growth Scenario </a:t>
            </a:r>
            <a:r>
              <a:rPr lang="en-US" sz="1400" dirty="0"/>
              <a:t>includes the construction and opening of one limited-service restaurant. Restaurant begins operations in 2029.</a:t>
            </a:r>
          </a:p>
          <a:p>
            <a:pPr marL="0" indent="0">
              <a:lnSpc>
                <a:spcPct val="100000"/>
              </a:lnSpc>
              <a:buNone/>
            </a:pPr>
            <a:r>
              <a:rPr lang="en-US" sz="1400" b="1" dirty="0"/>
              <a:t>High Growth Scenario </a:t>
            </a:r>
            <a:r>
              <a:rPr lang="en-US" sz="1400" dirty="0"/>
              <a:t>adds the construction and opening of a shopping center anchored by a mid-sized grocer. A total of 5 businesses in the shopping center have staggered openings between years 2029-2030.</a:t>
            </a:r>
          </a:p>
          <a:p>
            <a:pPr marL="0" indent="0">
              <a:lnSpc>
                <a:spcPct val="100000"/>
              </a:lnSpc>
              <a:buNone/>
            </a:pPr>
            <a:r>
              <a:rPr lang="en-US" sz="1400" dirty="0"/>
              <a:t>All </a:t>
            </a:r>
            <a:r>
              <a:rPr lang="en-US" sz="1400" b="1" dirty="0"/>
              <a:t>construction activity </a:t>
            </a:r>
            <a:r>
              <a:rPr lang="en-US" sz="1400" dirty="0"/>
              <a:t>and </a:t>
            </a:r>
            <a:r>
              <a:rPr lang="en-US" sz="1400" b="1" dirty="0"/>
              <a:t>new business openings</a:t>
            </a:r>
            <a:r>
              <a:rPr lang="en-US" sz="1400" dirty="0"/>
              <a:t> are modeled in IMPLAN to understand broader economic impacts.</a:t>
            </a:r>
          </a:p>
        </p:txBody>
      </p:sp>
    </p:spTree>
    <p:extLst>
      <p:ext uri="{BB962C8B-B14F-4D97-AF65-F5344CB8AC3E}">
        <p14:creationId xmlns:p14="http://schemas.microsoft.com/office/powerpoint/2010/main" val="271894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6B341-F6E9-43A9-94A3-4FA774DDB7C2}"/>
              </a:ext>
            </a:extLst>
          </p:cNvPr>
          <p:cNvSpPr>
            <a:spLocks noGrp="1"/>
          </p:cNvSpPr>
          <p:nvPr>
            <p:ph type="title"/>
          </p:nvPr>
        </p:nvSpPr>
        <p:spPr>
          <a:xfrm>
            <a:off x="495300" y="365126"/>
            <a:ext cx="7854374" cy="726256"/>
          </a:xfrm>
        </p:spPr>
        <p:txBody>
          <a:bodyPr>
            <a:normAutofit/>
          </a:bodyPr>
          <a:lstStyle/>
          <a:p>
            <a:r>
              <a:rPr lang="en-US" sz="4400" b="1" dirty="0">
                <a:latin typeface="+mn-lt"/>
              </a:rPr>
              <a:t>Economic Impact Terminology</a:t>
            </a:r>
          </a:p>
        </p:txBody>
      </p:sp>
      <p:sp>
        <p:nvSpPr>
          <p:cNvPr id="4" name="Slide Number Placeholder 3">
            <a:extLst>
              <a:ext uri="{FF2B5EF4-FFF2-40B4-BE49-F238E27FC236}">
                <a16:creationId xmlns:a16="http://schemas.microsoft.com/office/drawing/2014/main" id="{A37FF0E0-B216-A67F-8CD8-0041F99F17A6}"/>
              </a:ext>
            </a:extLst>
          </p:cNvPr>
          <p:cNvSpPr>
            <a:spLocks noGrp="1"/>
          </p:cNvSpPr>
          <p:nvPr>
            <p:ph type="sldNum" sz="quarter" idx="12"/>
          </p:nvPr>
        </p:nvSpPr>
        <p:spPr/>
        <p:txBody>
          <a:bodyPr/>
          <a:lstStyle/>
          <a:p>
            <a:fld id="{6C363E58-B353-4AA4-B658-CA8BA7E1CE95}" type="slidenum">
              <a:rPr lang="en-US" smtClean="0"/>
              <a:pPr/>
              <a:t>4</a:t>
            </a:fld>
            <a:endParaRPr lang="en-US" dirty="0"/>
          </a:p>
        </p:txBody>
      </p:sp>
      <p:pic>
        <p:nvPicPr>
          <p:cNvPr id="9" name="Picture 8">
            <a:extLst>
              <a:ext uri="{FF2B5EF4-FFF2-40B4-BE49-F238E27FC236}">
                <a16:creationId xmlns:a16="http://schemas.microsoft.com/office/drawing/2014/main" id="{3CCE8890-AD0B-C555-62E7-69B8B5AA641F}"/>
              </a:ext>
            </a:extLst>
          </p:cNvPr>
          <p:cNvPicPr>
            <a:picLocks noChangeAspect="1"/>
          </p:cNvPicPr>
          <p:nvPr/>
        </p:nvPicPr>
        <p:blipFill>
          <a:blip r:embed="rId3"/>
          <a:stretch>
            <a:fillRect/>
          </a:stretch>
        </p:blipFill>
        <p:spPr>
          <a:xfrm>
            <a:off x="6727628" y="2802760"/>
            <a:ext cx="4918247" cy="2779530"/>
          </a:xfrm>
          <a:prstGeom prst="rect">
            <a:avLst/>
          </a:prstGeom>
        </p:spPr>
      </p:pic>
      <p:sp>
        <p:nvSpPr>
          <p:cNvPr id="10" name="Arrow: Down 9">
            <a:extLst>
              <a:ext uri="{FF2B5EF4-FFF2-40B4-BE49-F238E27FC236}">
                <a16:creationId xmlns:a16="http://schemas.microsoft.com/office/drawing/2014/main" id="{8F81E97F-FCA1-39B1-808B-D51922B2AB87}"/>
              </a:ext>
            </a:extLst>
          </p:cNvPr>
          <p:cNvSpPr/>
          <p:nvPr/>
        </p:nvSpPr>
        <p:spPr>
          <a:xfrm>
            <a:off x="7693890" y="1410118"/>
            <a:ext cx="942109" cy="1299193"/>
          </a:xfrm>
          <a:prstGeom prst="downArrow">
            <a:avLst>
              <a:gd name="adj1" fmla="val 100000"/>
              <a:gd name="adj2" fmla="val 15686"/>
            </a:avLst>
          </a:prstGeom>
          <a:solidFill>
            <a:srgbClr val="F9DE7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0000"/>
                </a:solidFill>
                <a:effectLst/>
                <a:latin typeface="Calibri" panose="020F0502020204030204" pitchFamily="34" charset="0"/>
                <a:ea typeface="Calibri" panose="020F0502020204030204" pitchFamily="34" charset="0"/>
              </a:rPr>
              <a:t>Annual average full- or part-time jobs</a:t>
            </a:r>
            <a:endParaRPr lang="en-US" sz="1200" dirty="0"/>
          </a:p>
        </p:txBody>
      </p:sp>
      <p:sp>
        <p:nvSpPr>
          <p:cNvPr id="11" name="Arrow: Down 10">
            <a:extLst>
              <a:ext uri="{FF2B5EF4-FFF2-40B4-BE49-F238E27FC236}">
                <a16:creationId xmlns:a16="http://schemas.microsoft.com/office/drawing/2014/main" id="{E3BC66E0-F9FE-C810-3585-377D767224AB}"/>
              </a:ext>
            </a:extLst>
          </p:cNvPr>
          <p:cNvSpPr/>
          <p:nvPr/>
        </p:nvSpPr>
        <p:spPr>
          <a:xfrm>
            <a:off x="8701342" y="1410118"/>
            <a:ext cx="942109" cy="1298448"/>
          </a:xfrm>
          <a:prstGeom prst="downArrow">
            <a:avLst>
              <a:gd name="adj1" fmla="val 100000"/>
              <a:gd name="adj2" fmla="val 15686"/>
            </a:avLst>
          </a:prstGeom>
          <a:solidFill>
            <a:srgbClr val="F9DE7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000000"/>
                </a:solidFill>
                <a:effectLst/>
                <a:latin typeface="Calibri" panose="020F0502020204030204" pitchFamily="34" charset="0"/>
                <a:ea typeface="Calibri" panose="020F0502020204030204" pitchFamily="34" charset="0"/>
              </a:rPr>
              <a:t> </a:t>
            </a:r>
            <a:r>
              <a:rPr lang="en-US" sz="1200" dirty="0">
                <a:solidFill>
                  <a:srgbClr val="000000"/>
                </a:solidFill>
                <a:effectLst/>
                <a:latin typeface="Calibri" panose="020F0502020204030204" pitchFamily="34" charset="0"/>
                <a:ea typeface="Calibri" panose="020F0502020204030204" pitchFamily="34" charset="0"/>
              </a:rPr>
              <a:t>Wages, benefits and owner pay</a:t>
            </a:r>
            <a:endParaRPr lang="en-US" sz="1200" dirty="0"/>
          </a:p>
        </p:txBody>
      </p:sp>
      <p:sp>
        <p:nvSpPr>
          <p:cNvPr id="12" name="Arrow: Down 11">
            <a:extLst>
              <a:ext uri="{FF2B5EF4-FFF2-40B4-BE49-F238E27FC236}">
                <a16:creationId xmlns:a16="http://schemas.microsoft.com/office/drawing/2014/main" id="{868C5A2F-FF85-8DE8-FC70-DA7D322941FE}"/>
              </a:ext>
            </a:extLst>
          </p:cNvPr>
          <p:cNvSpPr/>
          <p:nvPr/>
        </p:nvSpPr>
        <p:spPr>
          <a:xfrm>
            <a:off x="9708794" y="1410118"/>
            <a:ext cx="942109" cy="1298448"/>
          </a:xfrm>
          <a:prstGeom prst="downArrow">
            <a:avLst>
              <a:gd name="adj1" fmla="val 100000"/>
              <a:gd name="adj2" fmla="val 15686"/>
            </a:avLst>
          </a:prstGeom>
          <a:solidFill>
            <a:srgbClr val="F9DE7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0000"/>
                </a:solidFill>
                <a:effectLst/>
                <a:latin typeface="Calibri" panose="020F0502020204030204" pitchFamily="34" charset="0"/>
                <a:ea typeface="Calibri" panose="020F0502020204030204" pitchFamily="34" charset="0"/>
              </a:rPr>
              <a:t>Gross Domestic Product or Total Sales minus Input Cost</a:t>
            </a:r>
            <a:endParaRPr lang="en-US" sz="1200" dirty="0"/>
          </a:p>
        </p:txBody>
      </p:sp>
      <p:sp>
        <p:nvSpPr>
          <p:cNvPr id="13" name="Arrow: Down 12">
            <a:extLst>
              <a:ext uri="{FF2B5EF4-FFF2-40B4-BE49-F238E27FC236}">
                <a16:creationId xmlns:a16="http://schemas.microsoft.com/office/drawing/2014/main" id="{1D362716-2E9E-0A93-6DA9-AFEA62FD1F3C}"/>
              </a:ext>
            </a:extLst>
          </p:cNvPr>
          <p:cNvSpPr/>
          <p:nvPr/>
        </p:nvSpPr>
        <p:spPr>
          <a:xfrm>
            <a:off x="10703767" y="1410118"/>
            <a:ext cx="942109" cy="1298448"/>
          </a:xfrm>
          <a:prstGeom prst="downArrow">
            <a:avLst>
              <a:gd name="adj1" fmla="val 100000"/>
              <a:gd name="adj2" fmla="val 15686"/>
            </a:avLst>
          </a:prstGeom>
          <a:solidFill>
            <a:srgbClr val="F9DE7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0000"/>
                </a:solidFill>
                <a:effectLst/>
                <a:latin typeface="Calibri" panose="020F0502020204030204" pitchFamily="34" charset="0"/>
                <a:ea typeface="Calibri" panose="020F0502020204030204" pitchFamily="34" charset="0"/>
              </a:rPr>
              <a:t>Gross Output or Total Sales</a:t>
            </a:r>
            <a:endParaRPr lang="en-US" sz="1200" dirty="0"/>
          </a:p>
        </p:txBody>
      </p:sp>
      <p:sp>
        <p:nvSpPr>
          <p:cNvPr id="14" name="Callout: Line 13">
            <a:extLst>
              <a:ext uri="{FF2B5EF4-FFF2-40B4-BE49-F238E27FC236}">
                <a16:creationId xmlns:a16="http://schemas.microsoft.com/office/drawing/2014/main" id="{44F830EB-73E1-DE59-805A-DA88CDDE8B1F}"/>
              </a:ext>
            </a:extLst>
          </p:cNvPr>
          <p:cNvSpPr/>
          <p:nvPr/>
        </p:nvSpPr>
        <p:spPr>
          <a:xfrm>
            <a:off x="3371273" y="1426187"/>
            <a:ext cx="2826197" cy="1283123"/>
          </a:xfrm>
          <a:prstGeom prst="borderCallout1">
            <a:avLst>
              <a:gd name="adj1" fmla="val 49053"/>
              <a:gd name="adj2" fmla="val 100059"/>
              <a:gd name="adj3" fmla="val 186256"/>
              <a:gd name="adj4" fmla="val 117401"/>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Direct Effects</a:t>
            </a: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dirty="0">
                <a:solidFill>
                  <a:schemeClr val="tx1"/>
                </a:solidFill>
                <a:effectLst/>
                <a:latin typeface="Calibri" panose="020F0502020204030204" pitchFamily="34" charset="0"/>
                <a:ea typeface="Calibri" panose="020F0502020204030204" pitchFamily="34" charset="0"/>
              </a:rPr>
              <a:t>include the revenue and jobs of new businesses or spending in the area. These inputs drive ripple impacts. </a:t>
            </a:r>
            <a:r>
              <a:rPr lang="en-US" sz="1200" dirty="0">
                <a:solidFill>
                  <a:schemeClr val="tx1"/>
                </a:solidFill>
                <a:latin typeface="Calibri" panose="020F0502020204030204" pitchFamily="34" charset="0"/>
                <a:ea typeface="Calibri" panose="020F0502020204030204" pitchFamily="34" charset="0"/>
              </a:rPr>
              <a:t>Example, construction spending, new retailer, etc.</a:t>
            </a:r>
            <a:endParaRPr lang="en-US" sz="1200" dirty="0">
              <a:solidFill>
                <a:schemeClr val="tx1"/>
              </a:solidFill>
            </a:endParaRPr>
          </a:p>
        </p:txBody>
      </p:sp>
      <p:sp>
        <p:nvSpPr>
          <p:cNvPr id="15" name="Callout: Line 14">
            <a:extLst>
              <a:ext uri="{FF2B5EF4-FFF2-40B4-BE49-F238E27FC236}">
                <a16:creationId xmlns:a16="http://schemas.microsoft.com/office/drawing/2014/main" id="{0BA9FA47-25D2-1D8C-55A9-F70CCD41E418}"/>
              </a:ext>
            </a:extLst>
          </p:cNvPr>
          <p:cNvSpPr/>
          <p:nvPr/>
        </p:nvSpPr>
        <p:spPr>
          <a:xfrm>
            <a:off x="3371273" y="2861441"/>
            <a:ext cx="2826197" cy="933307"/>
          </a:xfrm>
          <a:prstGeom prst="borderCallout1">
            <a:avLst>
              <a:gd name="adj1" fmla="val 49053"/>
              <a:gd name="adj2" fmla="val 100059"/>
              <a:gd name="adj3" fmla="val 141263"/>
              <a:gd name="adj4" fmla="val 117401"/>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latin typeface="Calibri" panose="020F0502020204030204" pitchFamily="34" charset="0"/>
                <a:ea typeface="Calibri" panose="020F0502020204030204" pitchFamily="34" charset="0"/>
              </a:rPr>
              <a:t>Indirect Effects </a:t>
            </a:r>
            <a:r>
              <a:rPr lang="en-US" sz="1200" dirty="0">
                <a:solidFill>
                  <a:schemeClr val="tx1"/>
                </a:solidFill>
                <a:latin typeface="Calibri" panose="020F0502020204030204" pitchFamily="34" charset="0"/>
                <a:ea typeface="Calibri" panose="020F0502020204030204" pitchFamily="34" charset="0"/>
              </a:rPr>
              <a:t>are impacts from supply-chain purchases. Some purchases are local while other purchases are from suppliers outside the county.</a:t>
            </a:r>
          </a:p>
        </p:txBody>
      </p:sp>
      <p:sp>
        <p:nvSpPr>
          <p:cNvPr id="16" name="Callout: Line 15">
            <a:extLst>
              <a:ext uri="{FF2B5EF4-FFF2-40B4-BE49-F238E27FC236}">
                <a16:creationId xmlns:a16="http://schemas.microsoft.com/office/drawing/2014/main" id="{83DE2BC7-A9FC-AA0D-6860-29B12749DA4F}"/>
              </a:ext>
            </a:extLst>
          </p:cNvPr>
          <p:cNvSpPr/>
          <p:nvPr/>
        </p:nvSpPr>
        <p:spPr>
          <a:xfrm>
            <a:off x="3371273" y="3946879"/>
            <a:ext cx="2826197" cy="1264186"/>
          </a:xfrm>
          <a:prstGeom prst="borderCallout1">
            <a:avLst>
              <a:gd name="adj1" fmla="val 49053"/>
              <a:gd name="adj2" fmla="val 100059"/>
              <a:gd name="adj3" fmla="val 52825"/>
              <a:gd name="adj4" fmla="val 117402"/>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latin typeface="Calibri" panose="020F0502020204030204" pitchFamily="34" charset="0"/>
                <a:ea typeface="Calibri" panose="020F0502020204030204" pitchFamily="34" charset="0"/>
              </a:rPr>
              <a:t>Induced Effects</a:t>
            </a:r>
            <a:r>
              <a:rPr lang="en-US" sz="1200" dirty="0">
                <a:solidFill>
                  <a:schemeClr val="tx1"/>
                </a:solidFill>
                <a:latin typeface="Calibri" panose="020F0502020204030204" pitchFamily="34" charset="0"/>
                <a:ea typeface="Calibri" panose="020F0502020204030204" pitchFamily="34" charset="0"/>
              </a:rPr>
              <a:t> captures household spending of individuals who work for these direct or indirect (suppliers) firms. Purchases such as food, clothing, etc. can be local or purchased outside of county. </a:t>
            </a:r>
          </a:p>
        </p:txBody>
      </p:sp>
      <p:sp>
        <p:nvSpPr>
          <p:cNvPr id="17" name="Callout: Line 16">
            <a:extLst>
              <a:ext uri="{FF2B5EF4-FFF2-40B4-BE49-F238E27FC236}">
                <a16:creationId xmlns:a16="http://schemas.microsoft.com/office/drawing/2014/main" id="{2B233F1D-CD35-135C-7CAB-EC6E247FBCA8}"/>
              </a:ext>
            </a:extLst>
          </p:cNvPr>
          <p:cNvSpPr/>
          <p:nvPr/>
        </p:nvSpPr>
        <p:spPr>
          <a:xfrm>
            <a:off x="3371273" y="5363195"/>
            <a:ext cx="2826197" cy="899060"/>
          </a:xfrm>
          <a:prstGeom prst="borderCallout1">
            <a:avLst>
              <a:gd name="adj1" fmla="val 49053"/>
              <a:gd name="adj2" fmla="val 100059"/>
              <a:gd name="adj3" fmla="val -1901"/>
              <a:gd name="adj4" fmla="val 117076"/>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latin typeface="Calibri" panose="020F0502020204030204" pitchFamily="34" charset="0"/>
                <a:ea typeface="Calibri" panose="020F0502020204030204" pitchFamily="34" charset="0"/>
              </a:rPr>
              <a:t>City/County Fiscal Benefits </a:t>
            </a:r>
            <a:r>
              <a:rPr lang="en-US" sz="1200" dirty="0">
                <a:solidFill>
                  <a:schemeClr val="tx1"/>
                </a:solidFill>
                <a:latin typeface="Calibri" panose="020F0502020204030204" pitchFamily="34" charset="0"/>
                <a:ea typeface="Calibri" panose="020F0502020204030204" pitchFamily="34" charset="0"/>
              </a:rPr>
              <a:t>allocated to a county (including cities within it) to include sales, income, property, and other taxes and fees.</a:t>
            </a:r>
          </a:p>
        </p:txBody>
      </p:sp>
      <p:sp>
        <p:nvSpPr>
          <p:cNvPr id="18" name="Content Placeholder 2">
            <a:extLst>
              <a:ext uri="{FF2B5EF4-FFF2-40B4-BE49-F238E27FC236}">
                <a16:creationId xmlns:a16="http://schemas.microsoft.com/office/drawing/2014/main" id="{767EB4F0-C94B-4E21-B314-26B4C0A2BD90}"/>
              </a:ext>
            </a:extLst>
          </p:cNvPr>
          <p:cNvSpPr>
            <a:spLocks noGrp="1"/>
          </p:cNvSpPr>
          <p:nvPr>
            <p:ph idx="1"/>
          </p:nvPr>
        </p:nvSpPr>
        <p:spPr>
          <a:xfrm>
            <a:off x="637308" y="1426187"/>
            <a:ext cx="2540001" cy="4836068"/>
          </a:xfrm>
          <a:solidFill>
            <a:schemeClr val="bg1">
              <a:lumMod val="95000"/>
            </a:schemeClr>
          </a:solidFill>
          <a:ln>
            <a:noFill/>
          </a:ln>
        </p:spPr>
        <p:txBody>
          <a:bodyPr>
            <a:noAutofit/>
          </a:bodyPr>
          <a:lstStyle/>
          <a:p>
            <a:pPr marL="0" indent="0">
              <a:lnSpc>
                <a:spcPct val="100000"/>
              </a:lnSpc>
              <a:buNone/>
            </a:pPr>
            <a:r>
              <a:rPr lang="en-US" sz="2000" b="1" dirty="0"/>
              <a:t>IMPLAN Model</a:t>
            </a:r>
          </a:p>
          <a:p>
            <a:pPr>
              <a:lnSpc>
                <a:spcPct val="100000"/>
              </a:lnSpc>
            </a:pPr>
            <a:r>
              <a:rPr lang="en-US" sz="1600" b="1" dirty="0"/>
              <a:t>IMPLAN</a:t>
            </a:r>
            <a:r>
              <a:rPr lang="en-US" sz="1600" dirty="0">
                <a:effectLst/>
                <a:latin typeface="Calibri" panose="020F0502020204030204" pitchFamily="34" charset="0"/>
                <a:ea typeface="Calibri" panose="020F0502020204030204" pitchFamily="34" charset="0"/>
              </a:rPr>
              <a:t> is a commonly used economic model that helps development professionals and researchers understand the broader impacts of business or spending activities to a region. </a:t>
            </a:r>
          </a:p>
          <a:p>
            <a:pPr>
              <a:lnSpc>
                <a:spcPct val="100000"/>
              </a:lnSpc>
            </a:pPr>
            <a:r>
              <a:rPr lang="en-US" sz="1600" dirty="0">
                <a:effectLst/>
                <a:latin typeface="Calibri" panose="020F0502020204030204" pitchFamily="34" charset="0"/>
                <a:ea typeface="Calibri" panose="020F0502020204030204" pitchFamily="34" charset="0"/>
              </a:rPr>
              <a:t>In these scenarios, IMPLAN</a:t>
            </a:r>
            <a:r>
              <a:rPr lang="en-US" sz="1600" dirty="0">
                <a:latin typeface="Calibri" panose="020F0502020204030204" pitchFamily="34" charset="0"/>
                <a:ea typeface="Calibri" panose="020F0502020204030204" pitchFamily="34" charset="0"/>
              </a:rPr>
              <a:t> describes how a </a:t>
            </a:r>
            <a:r>
              <a:rPr lang="en-US" sz="1600" dirty="0">
                <a:effectLst/>
                <a:latin typeface="Calibri" panose="020F0502020204030204" pitchFamily="34" charset="0"/>
                <a:ea typeface="Calibri" panose="020F0502020204030204" pitchFamily="34" charset="0"/>
              </a:rPr>
              <a:t>business’ final sales or spending cause money to flow to regional supply chains and consumer-oriented firms to support additional jobs, wages, profits and taxes.</a:t>
            </a:r>
            <a:endParaRPr lang="en-US" sz="1600" dirty="0"/>
          </a:p>
        </p:txBody>
      </p:sp>
      <p:grpSp>
        <p:nvGrpSpPr>
          <p:cNvPr id="22" name="Group 21">
            <a:extLst>
              <a:ext uri="{FF2B5EF4-FFF2-40B4-BE49-F238E27FC236}">
                <a16:creationId xmlns:a16="http://schemas.microsoft.com/office/drawing/2014/main" id="{09DF16E8-82EF-3561-98A1-4BA6DA879717}"/>
              </a:ext>
            </a:extLst>
          </p:cNvPr>
          <p:cNvGrpSpPr/>
          <p:nvPr/>
        </p:nvGrpSpPr>
        <p:grpSpPr>
          <a:xfrm>
            <a:off x="8701342" y="1091382"/>
            <a:ext cx="2954527" cy="276999"/>
            <a:chOff x="8701342" y="1091382"/>
            <a:chExt cx="2954527" cy="276999"/>
          </a:xfrm>
        </p:grpSpPr>
        <p:cxnSp>
          <p:nvCxnSpPr>
            <p:cNvPr id="20" name="Straight Connector 19">
              <a:extLst>
                <a:ext uri="{FF2B5EF4-FFF2-40B4-BE49-F238E27FC236}">
                  <a16:creationId xmlns:a16="http://schemas.microsoft.com/office/drawing/2014/main" id="{94A68557-6AEF-A73B-0896-6151F6DBB4A1}"/>
                </a:ext>
              </a:extLst>
            </p:cNvPr>
            <p:cNvCxnSpPr/>
            <p:nvPr/>
          </p:nvCxnSpPr>
          <p:spPr>
            <a:xfrm>
              <a:off x="8701342" y="1311564"/>
              <a:ext cx="2944533" cy="0"/>
            </a:xfrm>
            <a:prstGeom prst="line">
              <a:avLst/>
            </a:prstGeom>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57A831C3-7347-C9BC-BDBC-6067A1B5F501}"/>
                </a:ext>
              </a:extLst>
            </p:cNvPr>
            <p:cNvSpPr txBox="1"/>
            <p:nvPr/>
          </p:nvSpPr>
          <p:spPr>
            <a:xfrm>
              <a:off x="8701342" y="1091382"/>
              <a:ext cx="2954527" cy="276999"/>
            </a:xfrm>
            <a:prstGeom prst="rect">
              <a:avLst/>
            </a:prstGeom>
            <a:noFill/>
          </p:spPr>
          <p:txBody>
            <a:bodyPr wrap="none" rtlCol="0">
              <a:spAutoFit/>
            </a:bodyPr>
            <a:lstStyle/>
            <a:p>
              <a:r>
                <a:rPr lang="en-US" sz="1200" dirty="0"/>
                <a:t>Cumulative figures over 10 yrs. and in 2024$</a:t>
              </a:r>
            </a:p>
          </p:txBody>
        </p:sp>
      </p:grpSp>
    </p:spTree>
    <p:extLst>
      <p:ext uri="{BB962C8B-B14F-4D97-AF65-F5344CB8AC3E}">
        <p14:creationId xmlns:p14="http://schemas.microsoft.com/office/powerpoint/2010/main" val="117495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6B341-F6E9-43A9-94A3-4FA774DDB7C2}"/>
              </a:ext>
            </a:extLst>
          </p:cNvPr>
          <p:cNvSpPr>
            <a:spLocks noGrp="1"/>
          </p:cNvSpPr>
          <p:nvPr>
            <p:ph type="title"/>
          </p:nvPr>
        </p:nvSpPr>
        <p:spPr>
          <a:xfrm>
            <a:off x="495300" y="365126"/>
            <a:ext cx="10865428" cy="726256"/>
          </a:xfrm>
        </p:spPr>
        <p:txBody>
          <a:bodyPr>
            <a:normAutofit/>
          </a:bodyPr>
          <a:lstStyle/>
          <a:p>
            <a:pPr algn="ctr"/>
            <a:r>
              <a:rPr lang="en-US" sz="4400" b="1" dirty="0">
                <a:latin typeface="+mn-lt"/>
              </a:rPr>
              <a:t>Growth Scenario Impact Summaries</a:t>
            </a:r>
          </a:p>
        </p:txBody>
      </p:sp>
      <p:sp>
        <p:nvSpPr>
          <p:cNvPr id="4" name="Slide Number Placeholder 3">
            <a:extLst>
              <a:ext uri="{FF2B5EF4-FFF2-40B4-BE49-F238E27FC236}">
                <a16:creationId xmlns:a16="http://schemas.microsoft.com/office/drawing/2014/main" id="{A37FF0E0-B216-A67F-8CD8-0041F99F17A6}"/>
              </a:ext>
            </a:extLst>
          </p:cNvPr>
          <p:cNvSpPr>
            <a:spLocks noGrp="1"/>
          </p:cNvSpPr>
          <p:nvPr>
            <p:ph type="sldNum" sz="quarter" idx="12"/>
          </p:nvPr>
        </p:nvSpPr>
        <p:spPr/>
        <p:txBody>
          <a:bodyPr/>
          <a:lstStyle/>
          <a:p>
            <a:fld id="{6C363E58-B353-4AA4-B658-CA8BA7E1CE95}" type="slidenum">
              <a:rPr lang="en-US" smtClean="0"/>
              <a:pPr/>
              <a:t>5</a:t>
            </a:fld>
            <a:endParaRPr lang="en-US" dirty="0"/>
          </a:p>
        </p:txBody>
      </p:sp>
      <p:pic>
        <p:nvPicPr>
          <p:cNvPr id="7" name="Picture 6">
            <a:extLst>
              <a:ext uri="{FF2B5EF4-FFF2-40B4-BE49-F238E27FC236}">
                <a16:creationId xmlns:a16="http://schemas.microsoft.com/office/drawing/2014/main" id="{2AC1EA1A-3D5B-EAAB-2289-72409C8AF114}"/>
              </a:ext>
            </a:extLst>
          </p:cNvPr>
          <p:cNvPicPr>
            <a:picLocks noChangeAspect="1"/>
          </p:cNvPicPr>
          <p:nvPr/>
        </p:nvPicPr>
        <p:blipFill>
          <a:blip r:embed="rId3"/>
          <a:stretch>
            <a:fillRect/>
          </a:stretch>
        </p:blipFill>
        <p:spPr>
          <a:xfrm>
            <a:off x="1684504" y="2855056"/>
            <a:ext cx="4114800" cy="2714159"/>
          </a:xfrm>
          <a:prstGeom prst="rect">
            <a:avLst/>
          </a:prstGeom>
        </p:spPr>
      </p:pic>
      <p:pic>
        <p:nvPicPr>
          <p:cNvPr id="9" name="Picture 8">
            <a:extLst>
              <a:ext uri="{FF2B5EF4-FFF2-40B4-BE49-F238E27FC236}">
                <a16:creationId xmlns:a16="http://schemas.microsoft.com/office/drawing/2014/main" id="{13E259DE-698C-B29E-461F-C7FD21B70077}"/>
              </a:ext>
            </a:extLst>
          </p:cNvPr>
          <p:cNvPicPr>
            <a:picLocks noChangeAspect="1"/>
          </p:cNvPicPr>
          <p:nvPr/>
        </p:nvPicPr>
        <p:blipFill>
          <a:blip r:embed="rId4"/>
          <a:stretch>
            <a:fillRect/>
          </a:stretch>
        </p:blipFill>
        <p:spPr>
          <a:xfrm>
            <a:off x="6093555" y="2855056"/>
            <a:ext cx="4114800" cy="2714160"/>
          </a:xfrm>
          <a:prstGeom prst="rect">
            <a:avLst/>
          </a:prstGeom>
        </p:spPr>
      </p:pic>
      <p:sp>
        <p:nvSpPr>
          <p:cNvPr id="10" name="Content Placeholder 2">
            <a:extLst>
              <a:ext uri="{FF2B5EF4-FFF2-40B4-BE49-F238E27FC236}">
                <a16:creationId xmlns:a16="http://schemas.microsoft.com/office/drawing/2014/main" id="{F3B8E4ED-4179-6AF3-B020-04D934C4F669}"/>
              </a:ext>
            </a:extLst>
          </p:cNvPr>
          <p:cNvSpPr>
            <a:spLocks noGrp="1"/>
          </p:cNvSpPr>
          <p:nvPr>
            <p:ph idx="1"/>
          </p:nvPr>
        </p:nvSpPr>
        <p:spPr>
          <a:xfrm>
            <a:off x="1668440" y="1153962"/>
            <a:ext cx="4130864" cy="1565866"/>
          </a:xfrm>
          <a:solidFill>
            <a:schemeClr val="accent6">
              <a:lumMod val="20000"/>
              <a:lumOff val="80000"/>
            </a:schemeClr>
          </a:solidFill>
          <a:ln>
            <a:noFill/>
          </a:ln>
        </p:spPr>
        <p:txBody>
          <a:bodyPr>
            <a:noAutofit/>
          </a:bodyPr>
          <a:lstStyle/>
          <a:p>
            <a:pPr marL="0" indent="0">
              <a:lnSpc>
                <a:spcPct val="100000"/>
              </a:lnSpc>
              <a:buNone/>
            </a:pPr>
            <a:r>
              <a:rPr lang="en-US" sz="2000" b="1" dirty="0"/>
              <a:t>Low Growth Scenario</a:t>
            </a:r>
          </a:p>
          <a:p>
            <a:pPr marL="0" indent="0">
              <a:lnSpc>
                <a:spcPct val="100000"/>
              </a:lnSpc>
              <a:buNone/>
            </a:pPr>
            <a:r>
              <a:rPr lang="en-US" sz="1600" dirty="0"/>
              <a:t>Over ten years, the sewer line expansion, coupled with City annexation and a new limited-service restaurant, provides these economic gains for Boone County:</a:t>
            </a:r>
          </a:p>
        </p:txBody>
      </p:sp>
      <p:sp>
        <p:nvSpPr>
          <p:cNvPr id="11" name="Content Placeholder 2">
            <a:extLst>
              <a:ext uri="{FF2B5EF4-FFF2-40B4-BE49-F238E27FC236}">
                <a16:creationId xmlns:a16="http://schemas.microsoft.com/office/drawing/2014/main" id="{0FF2C2F2-54FD-CC22-E511-D9BF6A332F87}"/>
              </a:ext>
            </a:extLst>
          </p:cNvPr>
          <p:cNvSpPr txBox="1">
            <a:spLocks/>
          </p:cNvSpPr>
          <p:nvPr/>
        </p:nvSpPr>
        <p:spPr>
          <a:xfrm>
            <a:off x="6093555" y="1153962"/>
            <a:ext cx="4080611" cy="1565866"/>
          </a:xfrm>
          <a:prstGeom prst="rect">
            <a:avLst/>
          </a:prstGeom>
          <a:solidFill>
            <a:schemeClr val="accent6">
              <a:lumMod val="40000"/>
              <a:lumOff val="60000"/>
            </a:schemeClr>
          </a:solid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2000" b="1" dirty="0"/>
              <a:t>High Growth Scenario</a:t>
            </a:r>
          </a:p>
          <a:p>
            <a:pPr marL="0" indent="0">
              <a:lnSpc>
                <a:spcPct val="100000"/>
              </a:lnSpc>
              <a:buFont typeface="Arial" panose="020B0604020202020204" pitchFamily="34" charset="0"/>
              <a:buNone/>
            </a:pPr>
            <a:r>
              <a:rPr lang="en-US" sz="1600" dirty="0"/>
              <a:t>Adding a shopping center with five new businesses, to include a mid-sized grocery store, provides these economic gains for Boone County over ten years:</a:t>
            </a:r>
          </a:p>
        </p:txBody>
      </p:sp>
      <p:sp>
        <p:nvSpPr>
          <p:cNvPr id="12" name="Content Placeholder 2">
            <a:extLst>
              <a:ext uri="{FF2B5EF4-FFF2-40B4-BE49-F238E27FC236}">
                <a16:creationId xmlns:a16="http://schemas.microsoft.com/office/drawing/2014/main" id="{7226189C-3661-4A9A-3080-EB07D25C239D}"/>
              </a:ext>
            </a:extLst>
          </p:cNvPr>
          <p:cNvSpPr txBox="1">
            <a:spLocks/>
          </p:cNvSpPr>
          <p:nvPr/>
        </p:nvSpPr>
        <p:spPr>
          <a:xfrm>
            <a:off x="1668440" y="5685765"/>
            <a:ext cx="8535875" cy="843249"/>
          </a:xfrm>
          <a:prstGeom prst="rect">
            <a:avLst/>
          </a:prstGeom>
          <a:solidFill>
            <a:schemeClr val="bg1">
              <a:lumMod val="95000"/>
            </a:schemeClr>
          </a:solid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600" dirty="0"/>
              <a:t>There is interest in expanding and developing new commercial businesses in the Midway area given Columbia’s population growth. With improved sewer infrastructure in place, these scenarios serve as guidance to the range of economic impacts that could be reasonably expected in the coming years.</a:t>
            </a:r>
          </a:p>
        </p:txBody>
      </p:sp>
      <p:cxnSp>
        <p:nvCxnSpPr>
          <p:cNvPr id="13" name="Straight Connector 12">
            <a:extLst>
              <a:ext uri="{FF2B5EF4-FFF2-40B4-BE49-F238E27FC236}">
                <a16:creationId xmlns:a16="http://schemas.microsoft.com/office/drawing/2014/main" id="{93014D61-83FB-ADC5-EA4E-6F44C13DC17F}"/>
              </a:ext>
            </a:extLst>
          </p:cNvPr>
          <p:cNvCxnSpPr>
            <a:cxnSpLocks/>
          </p:cNvCxnSpPr>
          <p:nvPr/>
        </p:nvCxnSpPr>
        <p:spPr>
          <a:xfrm>
            <a:off x="1650258" y="1565562"/>
            <a:ext cx="414223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5B6A706-E3C8-C512-0B5F-B1C8F063B80C}"/>
              </a:ext>
            </a:extLst>
          </p:cNvPr>
          <p:cNvCxnSpPr>
            <a:cxnSpLocks/>
          </p:cNvCxnSpPr>
          <p:nvPr/>
        </p:nvCxnSpPr>
        <p:spPr>
          <a:xfrm>
            <a:off x="6093555" y="1565562"/>
            <a:ext cx="4078224"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972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06F9EF25-8321-9A21-162B-D15EC678440C}"/>
              </a:ext>
            </a:extLst>
          </p:cNvPr>
          <p:cNvSpPr>
            <a:spLocks noGrp="1"/>
          </p:cNvSpPr>
          <p:nvPr>
            <p:ph type="title"/>
          </p:nvPr>
        </p:nvSpPr>
        <p:spPr>
          <a:xfrm>
            <a:off x="2621672" y="1800664"/>
            <a:ext cx="7091529" cy="3094609"/>
          </a:xfrm>
        </p:spPr>
        <p:txBody>
          <a:bodyPr>
            <a:noAutofit/>
          </a:bodyPr>
          <a:lstStyle/>
          <a:p>
            <a:pPr algn="ctr"/>
            <a:r>
              <a:rPr lang="en-US" b="1" dirty="0">
                <a:solidFill>
                  <a:schemeClr val="bg1"/>
                </a:solidFill>
                <a:latin typeface="+mn-lt"/>
              </a:rPr>
              <a:t>Thank You</a:t>
            </a:r>
            <a:br>
              <a:rPr lang="en-US" sz="2000" b="1" dirty="0">
                <a:solidFill>
                  <a:schemeClr val="bg1"/>
                </a:solidFill>
                <a:latin typeface="+mn-lt"/>
              </a:rPr>
            </a:br>
            <a:br>
              <a:rPr lang="en-US" sz="2000" b="1" dirty="0">
                <a:solidFill>
                  <a:schemeClr val="bg1"/>
                </a:solidFill>
                <a:latin typeface="+mn-lt"/>
              </a:rPr>
            </a:br>
            <a:r>
              <a:rPr lang="en-US" sz="2000" b="1" dirty="0">
                <a:solidFill>
                  <a:schemeClr val="bg1"/>
                </a:solidFill>
                <a:latin typeface="+mn-lt"/>
              </a:rPr>
              <a:t>Alan Spell</a:t>
            </a:r>
            <a:r>
              <a:rPr lang="en-US" sz="2000" dirty="0">
                <a:solidFill>
                  <a:schemeClr val="bg1"/>
                </a:solidFill>
                <a:latin typeface="+mn-lt"/>
              </a:rPr>
              <a:t>, Assistant Extension Professor</a:t>
            </a:r>
            <a:br>
              <a:rPr lang="en-US" sz="2000" b="1" dirty="0">
                <a:solidFill>
                  <a:schemeClr val="bg1"/>
                </a:solidFill>
                <a:latin typeface="+mn-lt"/>
              </a:rPr>
            </a:br>
            <a:r>
              <a:rPr lang="en-US" sz="2000" dirty="0">
                <a:solidFill>
                  <a:schemeClr val="bg1"/>
                </a:solidFill>
                <a:latin typeface="+mn-lt"/>
                <a:hlinkClick r:id="rId3"/>
              </a:rPr>
              <a:t>alan.spell@missouri.edu</a:t>
            </a:r>
            <a:br>
              <a:rPr lang="en-US" sz="2000" b="1" dirty="0">
                <a:solidFill>
                  <a:schemeClr val="bg1"/>
                </a:solidFill>
                <a:latin typeface="+mn-lt"/>
              </a:rPr>
            </a:br>
            <a:br>
              <a:rPr lang="en-US" sz="2000" b="1" dirty="0">
                <a:solidFill>
                  <a:schemeClr val="bg1"/>
                </a:solidFill>
                <a:latin typeface="+mn-lt"/>
              </a:rPr>
            </a:br>
            <a:r>
              <a:rPr lang="en-US" sz="2000" b="1" dirty="0">
                <a:solidFill>
                  <a:schemeClr val="bg1"/>
                </a:solidFill>
                <a:latin typeface="+mn-lt"/>
              </a:rPr>
              <a:t>Luke Dietterle</a:t>
            </a:r>
            <a:r>
              <a:rPr lang="en-US" sz="2000" dirty="0">
                <a:solidFill>
                  <a:schemeClr val="bg1"/>
                </a:solidFill>
                <a:latin typeface="+mn-lt"/>
              </a:rPr>
              <a:t>, Extension Specialist</a:t>
            </a:r>
            <a:br>
              <a:rPr lang="en-US" sz="2000" dirty="0">
                <a:solidFill>
                  <a:schemeClr val="bg1"/>
                </a:solidFill>
                <a:latin typeface="+mn-lt"/>
              </a:rPr>
            </a:br>
            <a:r>
              <a:rPr lang="en-US" sz="2000" dirty="0">
                <a:solidFill>
                  <a:schemeClr val="bg1"/>
                </a:solidFill>
                <a:latin typeface="+mn-lt"/>
                <a:hlinkClick r:id="rId4"/>
              </a:rPr>
              <a:t>luke.Dietterle@missouri.edu</a:t>
            </a:r>
            <a:br>
              <a:rPr lang="en-US" sz="2000" dirty="0">
                <a:solidFill>
                  <a:schemeClr val="bg1"/>
                </a:solidFill>
                <a:latin typeface="+mn-lt"/>
              </a:rPr>
            </a:br>
            <a:br>
              <a:rPr lang="en-US" sz="2000" dirty="0">
                <a:solidFill>
                  <a:schemeClr val="bg1"/>
                </a:solidFill>
                <a:latin typeface="+mn-lt"/>
              </a:rPr>
            </a:br>
            <a:r>
              <a:rPr lang="en-US" sz="2000" dirty="0">
                <a:solidFill>
                  <a:schemeClr val="bg1"/>
                </a:solidFill>
                <a:latin typeface="+mn-lt"/>
              </a:rPr>
              <a:t>Website:</a:t>
            </a:r>
            <a:br>
              <a:rPr lang="en-US" sz="2000" dirty="0">
                <a:solidFill>
                  <a:schemeClr val="bg1"/>
                </a:solidFill>
                <a:latin typeface="+mn-lt"/>
              </a:rPr>
            </a:br>
            <a:r>
              <a:rPr lang="en-US" sz="2000" dirty="0">
                <a:solidFill>
                  <a:schemeClr val="bg1"/>
                </a:solidFill>
                <a:latin typeface="+mn-lt"/>
                <a:hlinkClick r:id="rId5"/>
              </a:rPr>
              <a:t>University of Missouri Exceed</a:t>
            </a:r>
            <a:endParaRPr lang="en-US" sz="2000" dirty="0">
              <a:solidFill>
                <a:schemeClr val="accent4"/>
              </a:solidFill>
              <a:latin typeface="+mn-lt"/>
            </a:endParaRPr>
          </a:p>
        </p:txBody>
      </p:sp>
      <p:pic>
        <p:nvPicPr>
          <p:cNvPr id="9" name="Picture 8" descr="Text&#10;&#10;Description automatically generated">
            <a:extLst>
              <a:ext uri="{FF2B5EF4-FFF2-40B4-BE49-F238E27FC236}">
                <a16:creationId xmlns:a16="http://schemas.microsoft.com/office/drawing/2014/main" id="{E4C1F453-87D3-6A48-E954-DABC389C625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812195" y="5855715"/>
            <a:ext cx="2710484" cy="851275"/>
          </a:xfrm>
          <a:prstGeom prst="rect">
            <a:avLst/>
          </a:prstGeom>
        </p:spPr>
      </p:pic>
      <p:sp>
        <p:nvSpPr>
          <p:cNvPr id="2" name="Slide Number Placeholder 1">
            <a:extLst>
              <a:ext uri="{FF2B5EF4-FFF2-40B4-BE49-F238E27FC236}">
                <a16:creationId xmlns:a16="http://schemas.microsoft.com/office/drawing/2014/main" id="{9EDB3D73-8962-FD7F-505B-01EE3426FAC9}"/>
              </a:ext>
            </a:extLst>
          </p:cNvPr>
          <p:cNvSpPr>
            <a:spLocks noGrp="1"/>
          </p:cNvSpPr>
          <p:nvPr>
            <p:ph type="sldNum" sz="quarter" idx="12"/>
          </p:nvPr>
        </p:nvSpPr>
        <p:spPr/>
        <p:txBody>
          <a:bodyPr/>
          <a:lstStyle/>
          <a:p>
            <a:fld id="{6C363E58-B353-4AA4-B658-CA8BA7E1CE95}" type="slidenum">
              <a:rPr lang="en-US" smtClean="0"/>
              <a:pPr/>
              <a:t>6</a:t>
            </a:fld>
            <a:endParaRPr lang="en-US" dirty="0"/>
          </a:p>
        </p:txBody>
      </p:sp>
      <p:pic>
        <p:nvPicPr>
          <p:cNvPr id="14" name="Picture 13">
            <a:extLst>
              <a:ext uri="{FF2B5EF4-FFF2-40B4-BE49-F238E27FC236}">
                <a16:creationId xmlns:a16="http://schemas.microsoft.com/office/drawing/2014/main" id="{A8C2938B-7CBE-4B70-94E1-FE7E2AD6F57D}"/>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677418" y="5762074"/>
            <a:ext cx="2244793" cy="897917"/>
          </a:xfrm>
          <a:prstGeom prst="rect">
            <a:avLst/>
          </a:prstGeom>
        </p:spPr>
      </p:pic>
    </p:spTree>
    <p:extLst>
      <p:ext uri="{BB962C8B-B14F-4D97-AF65-F5344CB8AC3E}">
        <p14:creationId xmlns:p14="http://schemas.microsoft.com/office/powerpoint/2010/main" val="328353922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828a02a-cd78-495f-895f-42a64dd053df">
      <UserInfo>
        <DisplayName/>
        <AccountId xsi:nil="true"/>
        <AccountType/>
      </UserInfo>
    </SharedWithUsers>
    <MediaLengthInSeconds xmlns="c55f11f7-c3cc-4f5e-8bed-6b538c8093da" xsi:nil="true"/>
    <_ip_UnifiedCompliancePolicyUIAction xmlns="http://schemas.microsoft.com/sharepoint/v3" xsi:nil="true"/>
    <_ip_UnifiedCompliancePolicyProperties xmlns="http://schemas.microsoft.com/sharepoint/v3" xsi:nil="true"/>
    <lcf76f155ced4ddcb4097134ff3c332f xmlns="c55f11f7-c3cc-4f5e-8bed-6b538c8093da">
      <Terms xmlns="http://schemas.microsoft.com/office/infopath/2007/PartnerControls"/>
    </lcf76f155ced4ddcb4097134ff3c332f>
    <TaxCatchAll xmlns="f828a02a-cd78-495f-895f-42a64dd053d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4D6FDF3E57E754BBAF1EDDAC37D7339" ma:contentTypeVersion="20" ma:contentTypeDescription="Create a new document." ma:contentTypeScope="" ma:versionID="e87189f104603d21b2b6eda5b820b0b2">
  <xsd:schema xmlns:xsd="http://www.w3.org/2001/XMLSchema" xmlns:xs="http://www.w3.org/2001/XMLSchema" xmlns:p="http://schemas.microsoft.com/office/2006/metadata/properties" xmlns:ns1="http://schemas.microsoft.com/sharepoint/v3" xmlns:ns2="f828a02a-cd78-495f-895f-42a64dd053df" xmlns:ns3="c55f11f7-c3cc-4f5e-8bed-6b538c8093da" targetNamespace="http://schemas.microsoft.com/office/2006/metadata/properties" ma:root="true" ma:fieldsID="5544a33986b8a5bb993d90b5a32da84e" ns1:_="" ns2:_="" ns3:_="">
    <xsd:import namespace="http://schemas.microsoft.com/sharepoint/v3"/>
    <xsd:import namespace="f828a02a-cd78-495f-895f-42a64dd053df"/>
    <xsd:import namespace="c55f11f7-c3cc-4f5e-8bed-6b538c8093d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LengthInSecond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1:_ip_UnifiedCompliancePolicyProperties" minOccurs="0"/>
                <xsd:element ref="ns1:_ip_UnifiedCompliancePolicyUIAction"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828a02a-cd78-495f-895f-42a64dd053d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71c138fa-c113-4e37-b5b3-ccce0b8f628e}" ma:internalName="TaxCatchAll" ma:showField="CatchAllData" ma:web="f828a02a-cd78-495f-895f-42a64dd05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55f11f7-c3cc-4f5e-8bed-6b538c8093d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LengthInSeconds" ma:index="14" nillable="true" ma:displayName="Length (seconds)"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3e20e570-3a27-4eff-9ea0-d3488a33fbf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A1C984-0CD0-49B5-8C96-1025A58A9EB6}">
  <ds:schemaRefs>
    <ds:schemaRef ds:uri="http://purl.org/dc/terms/"/>
    <ds:schemaRef ds:uri="http://purl.org/dc/dcmitype/"/>
    <ds:schemaRef ds:uri="http://www.w3.org/XML/1998/namespace"/>
    <ds:schemaRef ds:uri="http://schemas.microsoft.com/office/2006/metadata/properties"/>
    <ds:schemaRef ds:uri="http://purl.org/dc/elements/1.1/"/>
    <ds:schemaRef ds:uri="f828a02a-cd78-495f-895f-42a64dd053df"/>
    <ds:schemaRef ds:uri="http://schemas.microsoft.com/sharepoint/v3"/>
    <ds:schemaRef ds:uri="http://schemas.openxmlformats.org/package/2006/metadata/core-properties"/>
    <ds:schemaRef ds:uri="http://schemas.microsoft.com/office/2006/documentManagement/types"/>
    <ds:schemaRef ds:uri="http://schemas.microsoft.com/office/infopath/2007/PartnerControls"/>
    <ds:schemaRef ds:uri="c55f11f7-c3cc-4f5e-8bed-6b538c8093da"/>
  </ds:schemaRefs>
</ds:datastoreItem>
</file>

<file path=customXml/itemProps2.xml><?xml version="1.0" encoding="utf-8"?>
<ds:datastoreItem xmlns:ds="http://schemas.openxmlformats.org/officeDocument/2006/customXml" ds:itemID="{FE4BB222-8F63-4980-8D87-6862D4CE581E}">
  <ds:schemaRefs>
    <ds:schemaRef ds:uri="c55f11f7-c3cc-4f5e-8bed-6b538c8093da"/>
    <ds:schemaRef ds:uri="f828a02a-cd78-495f-895f-42a64dd053d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E1B8086-14D6-41A2-B455-1B56BD2575C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594</TotalTime>
  <Words>689</Words>
  <Application>Microsoft Office PowerPoint</Application>
  <PresentationFormat>Widescreen</PresentationFormat>
  <Paragraphs>53</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Lato</vt:lpstr>
      <vt:lpstr>Times New Roman</vt:lpstr>
      <vt:lpstr>Office Theme</vt:lpstr>
      <vt:lpstr>Midway Sewer Expansion Economic Impact Analysis</vt:lpstr>
      <vt:lpstr>Background and Scenario Development</vt:lpstr>
      <vt:lpstr>Direct Fiscal and Scenario Timing Assumptions</vt:lpstr>
      <vt:lpstr>Economic Impact Terminology</vt:lpstr>
      <vt:lpstr>Growth Scenario Impact Summaries</vt:lpstr>
      <vt:lpstr>Thank You  Alan Spell, Assistant Extension Professor alan.spell@missouri.edu  Luke Dietterle, Extension Specialist luke.Dietterle@missouri.edu  Website: University of Missouri Exceed</vt:lpstr>
    </vt:vector>
  </TitlesOfParts>
  <Company>University of Missouri-Columbia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Kuhns, Maria L. (MU-Student)</dc:creator>
  <cp:lastModifiedBy>Stacey M. Button</cp:lastModifiedBy>
  <cp:revision>2</cp:revision>
  <cp:lastPrinted>2024-06-28T20:42:34Z</cp:lastPrinted>
  <dcterms:created xsi:type="dcterms:W3CDTF">2019-05-23T20:35:43Z</dcterms:created>
  <dcterms:modified xsi:type="dcterms:W3CDTF">2024-07-02T14:59:42Z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21400</vt:r8>
  </property>
  <property fmtid="{D5CDD505-2E9C-101B-9397-08002B2CF9AE}" pid="3" name="ContentTypeId">
    <vt:lpwstr>0x01010024D6FDF3E57E754BBAF1EDDAC37D7339</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