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746" r:id="rId4"/>
  </p:sldMasterIdLst>
  <p:notesMasterIdLst>
    <p:notesMasterId r:id="rId18"/>
  </p:notesMasterIdLst>
  <p:handoutMasterIdLst>
    <p:handoutMasterId r:id="rId19"/>
  </p:handoutMasterIdLst>
  <p:sldIdLst>
    <p:sldId id="256" r:id="rId5"/>
    <p:sldId id="351" r:id="rId6"/>
    <p:sldId id="350" r:id="rId7"/>
    <p:sldId id="349" r:id="rId8"/>
    <p:sldId id="352" r:id="rId9"/>
    <p:sldId id="353" r:id="rId10"/>
    <p:sldId id="281" r:id="rId11"/>
    <p:sldId id="359" r:id="rId12"/>
    <p:sldId id="360" r:id="rId13"/>
    <p:sldId id="361" r:id="rId14"/>
    <p:sldId id="362" r:id="rId15"/>
    <p:sldId id="358" r:id="rId16"/>
    <p:sldId id="277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32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orient="horz" pos="516">
          <p15:clr>
            <a:srgbClr val="A4A3A4"/>
          </p15:clr>
        </p15:guide>
        <p15:guide id="5" orient="horz" pos="756">
          <p15:clr>
            <a:srgbClr val="A4A3A4"/>
          </p15:clr>
        </p15:guide>
        <p15:guide id="6" orient="horz" pos="228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  <p15:guide id="9" pos="5472">
          <p15:clr>
            <a:srgbClr val="A4A3A4"/>
          </p15:clr>
        </p15:guide>
        <p15:guide id="10" pos="2496">
          <p15:clr>
            <a:srgbClr val="A4A3A4"/>
          </p15:clr>
        </p15:guide>
        <p15:guide id="11" pos="2016">
          <p15:clr>
            <a:srgbClr val="A4A3A4"/>
          </p15:clr>
        </p15:guide>
        <p15:guide id="12" pos="1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 autoAdjust="0"/>
  </p:normalViewPr>
  <p:slideViewPr>
    <p:cSldViewPr>
      <p:cViewPr varScale="1">
        <p:scale>
          <a:sx n="163" d="100"/>
          <a:sy n="163" d="100"/>
        </p:scale>
        <p:origin x="132" y="294"/>
      </p:cViewPr>
      <p:guideLst>
        <p:guide orient="horz" pos="1620"/>
        <p:guide orient="horz" pos="132"/>
        <p:guide orient="horz" pos="3108"/>
        <p:guide orient="horz" pos="516"/>
        <p:guide orient="horz" pos="756"/>
        <p:guide orient="horz" pos="228"/>
        <p:guide pos="2880"/>
        <p:guide pos="288"/>
        <p:guide pos="5472"/>
        <p:guide pos="2496"/>
        <p:guide pos="2016"/>
        <p:guide pos="187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6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78FA21D-8578-4B83-A933-FFC0FE92E78C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DF9543A6-AB8C-4A8F-9BAD-10D5B59E7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F5E830-0A37-4F0D-BD0F-07764C7E3B3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F896CA2B-C007-4598-A0B8-8D75FE09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CA2B-C007-4598-A0B8-8D75FE090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3ee4a146b_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3ee4a146b_3_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9920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04060"/>
            <a:ext cx="6400800" cy="224409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1" y="1887364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Shape 56"/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1622" y="4324350"/>
            <a:ext cx="1183627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8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90844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11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30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5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0660" y="1219683"/>
            <a:ext cx="5093150" cy="236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01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9920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04060"/>
            <a:ext cx="6400800" cy="224409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1" y="1887364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pic>
        <p:nvPicPr>
          <p:cNvPr id="10" name="Shape 56"/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1622" y="4324350"/>
            <a:ext cx="1183627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46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1"/>
            <a:ext cx="5486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T&amp;C w/ Diagram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66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0" y="4732020"/>
            <a:ext cx="2590800" cy="18288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92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9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0" y="438150"/>
            <a:ext cx="5486400" cy="540258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5486400" cy="457200"/>
          </a:xfrm>
        </p:spPr>
        <p:txBody>
          <a:bodyPr anchor="t">
            <a:noAutofit/>
          </a:bodyPr>
          <a:lstStyle>
            <a:lvl1pPr algn="r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/Sub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9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0" y="438150"/>
            <a:ext cx="5486400" cy="540258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5486400" cy="457200"/>
          </a:xfrm>
        </p:spPr>
        <p:txBody>
          <a:bodyPr anchor="t">
            <a:noAutofit/>
          </a:bodyPr>
          <a:lstStyle>
            <a:lvl1pPr algn="r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" y="819150"/>
            <a:ext cx="2743200" cy="41148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429000" y="1200150"/>
            <a:ext cx="52578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9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Conden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1191116"/>
            <a:ext cx="4114800" cy="3666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57200" y="228600"/>
            <a:ext cx="4038600" cy="46291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0" y="438150"/>
            <a:ext cx="5486400" cy="540258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5486400" cy="457200"/>
          </a:xfrm>
        </p:spPr>
        <p:txBody>
          <a:bodyPr anchor="t">
            <a:noAutofit/>
          </a:bodyPr>
          <a:lstStyle>
            <a:lvl1pPr algn="r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3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1"/>
            <a:ext cx="5486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1116"/>
            <a:ext cx="4038600" cy="366663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1116"/>
            <a:ext cx="4038600" cy="366663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9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2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4" y="111251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1592340"/>
            <a:ext cx="4040188" cy="326541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1251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92340"/>
            <a:ext cx="4041775" cy="326541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11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F2F2"/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74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90844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072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790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5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0660" y="1219683"/>
            <a:ext cx="5093150" cy="236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978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T&amp;C w/ Diagram Counter">
  <p:cSld name="2_RT&amp;C w/ Diagram Coun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200400" y="118872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22" name="Google Shape;22;p3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/>
              <a:ahLst/>
              <a:cxnLst/>
              <a:rect l="l" t="t" r="r" b="b"/>
              <a:pathLst>
                <a:path w="9279467" h="77329" extrusionOk="0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952498" y="1958341"/>
              <a:ext cx="8229600" cy="45719"/>
            </a:xfrm>
            <a:custGeom>
              <a:avLst/>
              <a:gdLst/>
              <a:ahLst/>
              <a:cxnLst/>
              <a:rect l="l" t="t" r="r" b="b"/>
              <a:pathLst>
                <a:path w="9279467" h="77329" extrusionOk="0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6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096000" y="4732020"/>
            <a:ext cx="259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84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2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T&amp;C w/ Diagram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66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0" y="4732020"/>
            <a:ext cx="2590800" cy="18288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6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9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0" y="438150"/>
            <a:ext cx="5486400" cy="540258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5486400" cy="457200"/>
          </a:xfrm>
        </p:spPr>
        <p:txBody>
          <a:bodyPr anchor="t">
            <a:noAutofit/>
          </a:bodyPr>
          <a:lstStyle>
            <a:lvl1pPr algn="r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2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/Sub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9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0" y="438150"/>
            <a:ext cx="5486400" cy="540258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5486400" cy="457200"/>
          </a:xfrm>
        </p:spPr>
        <p:txBody>
          <a:bodyPr anchor="t">
            <a:noAutofit/>
          </a:bodyPr>
          <a:lstStyle>
            <a:lvl1pPr algn="r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" y="819150"/>
            <a:ext cx="2743200" cy="41148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429000" y="1200150"/>
            <a:ext cx="52578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Conden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1191116"/>
            <a:ext cx="4114800" cy="3666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8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57200" y="228600"/>
            <a:ext cx="4038600" cy="46291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0" y="438150"/>
            <a:ext cx="5486400" cy="540258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5486400" cy="457200"/>
          </a:xfrm>
        </p:spPr>
        <p:txBody>
          <a:bodyPr anchor="t">
            <a:noAutofit/>
          </a:bodyPr>
          <a:lstStyle>
            <a:lvl1pPr algn="r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1116"/>
            <a:ext cx="4038600" cy="366663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1116"/>
            <a:ext cx="4038600" cy="366663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9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31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4" y="111251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1592340"/>
            <a:ext cx="4040188" cy="326541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1251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92340"/>
            <a:ext cx="4041775" cy="326541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5800" y="1047750"/>
            <a:ext cx="8503920" cy="116696"/>
            <a:chOff x="685801" y="1887364"/>
            <a:chExt cx="8503920" cy="116696"/>
          </a:xfrm>
        </p:grpSpPr>
        <p:sp>
          <p:nvSpPr>
            <p:cNvPr id="11" name="Rectangle 6"/>
            <p:cNvSpPr/>
            <p:nvPr/>
          </p:nvSpPr>
          <p:spPr>
            <a:xfrm>
              <a:off x="685801" y="1887364"/>
              <a:ext cx="850392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77C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>
            <a:xfrm flipV="1">
              <a:off x="952498" y="1958341"/>
              <a:ext cx="8229600" cy="45719"/>
            </a:xfrm>
            <a:custGeom>
              <a:avLst/>
              <a:gdLst>
                <a:gd name="connsiteX0" fmla="*/ 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0 w 9279467"/>
                <a:gd name="connsiteY4" fmla="*/ 0 h 77329"/>
                <a:gd name="connsiteX0" fmla="*/ 273050 w 9279467"/>
                <a:gd name="connsiteY0" fmla="*/ 0 h 77329"/>
                <a:gd name="connsiteX1" fmla="*/ 9279467 w 9279467"/>
                <a:gd name="connsiteY1" fmla="*/ 0 h 77329"/>
                <a:gd name="connsiteX2" fmla="*/ 9279467 w 9279467"/>
                <a:gd name="connsiteY2" fmla="*/ 77329 h 77329"/>
                <a:gd name="connsiteX3" fmla="*/ 0 w 9279467"/>
                <a:gd name="connsiteY3" fmla="*/ 77329 h 77329"/>
                <a:gd name="connsiteX4" fmla="*/ 273050 w 9279467"/>
                <a:gd name="connsiteY4" fmla="*/ 0 h 7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467" h="77329">
                  <a:moveTo>
                    <a:pt x="273050" y="0"/>
                  </a:moveTo>
                  <a:lnTo>
                    <a:pt x="9279467" y="0"/>
                  </a:lnTo>
                  <a:lnTo>
                    <a:pt x="9279467" y="77329"/>
                  </a:lnTo>
                  <a:lnTo>
                    <a:pt x="0" y="7732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18872"/>
            <a:ext cx="5486400" cy="9144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0" y="4736592"/>
            <a:ext cx="1828800" cy="18288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5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182880"/>
            <a:ext cx="548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54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3158-C443-4387-8643-ADB6B79F3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5" r:id="rId4"/>
    <p:sldLayoutId id="2147483660" r:id="rId5"/>
    <p:sldLayoutId id="2147483664" r:id="rId6"/>
    <p:sldLayoutId id="2147483662" r:id="rId7"/>
    <p:sldLayoutId id="2147483652" r:id="rId8"/>
    <p:sldLayoutId id="2147483653" r:id="rId9"/>
    <p:sldLayoutId id="2147483657" r:id="rId10"/>
    <p:sldLayoutId id="2147483655" r:id="rId11"/>
    <p:sldLayoutId id="2147483661" r:id="rId1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182880"/>
            <a:ext cx="548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54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FE8E-500A-4F7A-9822-7FEAB4105867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7/2/2024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3158-C443-4387-8643-ADB6B79F3AB7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7C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0"/>
            <a:ext cx="7772400" cy="1068215"/>
          </a:xfrm>
        </p:spPr>
        <p:txBody>
          <a:bodyPr>
            <a:noAutofit/>
          </a:bodyPr>
          <a:lstStyle/>
          <a:p>
            <a:r>
              <a:rPr lang="en-US" sz="3400" dirty="0"/>
              <a:t>City of Columbia Council </a:t>
            </a:r>
            <a:br>
              <a:rPr lang="en-US" sz="3400" dirty="0"/>
            </a:br>
            <a:r>
              <a:rPr lang="en-US" sz="3400" dirty="0"/>
              <a:t>Work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Monday, July 1, 2024</a:t>
            </a:r>
          </a:p>
          <a:p>
            <a:r>
              <a:rPr lang="en-US" dirty="0"/>
              <a:t>Henderson Branch Sewer Extension</a:t>
            </a:r>
          </a:p>
        </p:txBody>
      </p:sp>
    </p:spTree>
    <p:extLst>
      <p:ext uri="{BB962C8B-B14F-4D97-AF65-F5344CB8AC3E}">
        <p14:creationId xmlns:p14="http://schemas.microsoft.com/office/powerpoint/2010/main" val="8502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F730E-2E6C-460A-8A3B-15EE1F0B7B38}"/>
              </a:ext>
            </a:extLst>
          </p:cNvPr>
          <p:cNvSpPr txBox="1"/>
          <p:nvPr/>
        </p:nvSpPr>
        <p:spPr>
          <a:xfrm>
            <a:off x="8583768" y="46678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"/>
            <a:ext cx="6437376" cy="4974336"/>
          </a:xfrm>
        </p:spPr>
      </p:pic>
    </p:spTree>
    <p:extLst>
      <p:ext uri="{BB962C8B-B14F-4D97-AF65-F5344CB8AC3E}">
        <p14:creationId xmlns:p14="http://schemas.microsoft.com/office/powerpoint/2010/main" val="44965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F730E-2E6C-460A-8A3B-15EE1F0B7B38}"/>
              </a:ext>
            </a:extLst>
          </p:cNvPr>
          <p:cNvSpPr txBox="1"/>
          <p:nvPr/>
        </p:nvSpPr>
        <p:spPr>
          <a:xfrm>
            <a:off x="8583768" y="46678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"/>
            <a:ext cx="6437376" cy="4974336"/>
          </a:xfrm>
        </p:spPr>
      </p:pic>
    </p:spTree>
    <p:extLst>
      <p:ext uri="{BB962C8B-B14F-4D97-AF65-F5344CB8AC3E}">
        <p14:creationId xmlns:p14="http://schemas.microsoft.com/office/powerpoint/2010/main" val="185504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18871"/>
            <a:ext cx="6324600" cy="914400"/>
          </a:xfrm>
        </p:spPr>
        <p:txBody>
          <a:bodyPr>
            <a:normAutofit/>
          </a:bodyPr>
          <a:lstStyle/>
          <a:p>
            <a:r>
              <a:rPr lang="en-US" sz="2200" dirty="0"/>
              <a:t>Henderson Branch Sewer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E146E-EC35-41BA-8861-0A72B907308C}"/>
              </a:ext>
            </a:extLst>
          </p:cNvPr>
          <p:cNvSpPr txBox="1"/>
          <p:nvPr/>
        </p:nvSpPr>
        <p:spPr>
          <a:xfrm>
            <a:off x="8515920" y="4719250"/>
            <a:ext cx="34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9B068-4445-4B20-9317-61DCA2BE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Challenges</a:t>
            </a:r>
          </a:p>
          <a:p>
            <a:r>
              <a:rPr lang="en-US" dirty="0"/>
              <a:t>Coordination with </a:t>
            </a:r>
            <a:r>
              <a:rPr lang="en-US" dirty="0" err="1"/>
              <a:t>MoDOT</a:t>
            </a:r>
            <a:r>
              <a:rPr lang="en-US" dirty="0"/>
              <a:t> Interstate 70 improvement project</a:t>
            </a:r>
          </a:p>
          <a:p>
            <a:r>
              <a:rPr lang="en-US" dirty="0"/>
              <a:t>Coordination with the Boone County Regional Sewer District as it relates to providing sewer outside the corporate limits of the City.</a:t>
            </a:r>
          </a:p>
        </p:txBody>
      </p:sp>
    </p:spTree>
    <p:extLst>
      <p:ext uri="{BB962C8B-B14F-4D97-AF65-F5344CB8AC3E}">
        <p14:creationId xmlns:p14="http://schemas.microsoft.com/office/powerpoint/2010/main" val="143080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18871"/>
            <a:ext cx="6324600" cy="914400"/>
          </a:xfrm>
        </p:spPr>
        <p:txBody>
          <a:bodyPr>
            <a:normAutofit/>
          </a:bodyPr>
          <a:lstStyle/>
          <a:p>
            <a:r>
              <a:rPr lang="en-US" sz="2200" dirty="0"/>
              <a:t>Henderson Branch Sewer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1F93F-AE5A-409F-9E8D-F5FBF9F7F527}"/>
              </a:ext>
            </a:extLst>
          </p:cNvPr>
          <p:cNvSpPr txBox="1">
            <a:spLocks/>
          </p:cNvSpPr>
          <p:nvPr/>
        </p:nvSpPr>
        <p:spPr>
          <a:xfrm>
            <a:off x="5334000" y="1276350"/>
            <a:ext cx="3352800" cy="3590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Approximately 8600 linear feet of 15 – 21 inch sewer</a:t>
            </a:r>
          </a:p>
          <a:p>
            <a:r>
              <a:rPr lang="en-US" sz="2000" dirty="0"/>
              <a:t>Provide sewer service to approximately 1400 acres</a:t>
            </a:r>
          </a:p>
          <a:p>
            <a:r>
              <a:rPr lang="en-US" sz="2000" dirty="0"/>
              <a:t>Cost approximately $4.5 million to $5 million</a:t>
            </a:r>
          </a:p>
          <a:p>
            <a:r>
              <a:rPr lang="en-US" sz="2000" dirty="0"/>
              <a:t>Potential to remove two (non-City) existing sewage treatment facilities that discharge 17,500 gallons per day into Henderson Branch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8B4C03-B62F-4A55-BCFA-EA3BBBA9B8E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1200149"/>
          <a:ext cx="5126698" cy="38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Acrobat Document" r:id="rId3" imgW="8880120" imgH="6854400" progId="Acrobat.Document.DC">
                  <p:embed/>
                </p:oleObj>
              </mc:Choice>
              <mc:Fallback>
                <p:oleObj name="Acrobat Document" r:id="rId3" imgW="8880120" imgH="685440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948B4C03-B62F-4A55-BCFA-EA3BBBA9B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200149"/>
                        <a:ext cx="5126698" cy="38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0DDC56-8734-43E6-BCBD-CB5229DDADD3}"/>
              </a:ext>
            </a:extLst>
          </p:cNvPr>
          <p:cNvSpPr txBox="1"/>
          <p:nvPr/>
        </p:nvSpPr>
        <p:spPr>
          <a:xfrm>
            <a:off x="8555193" y="47282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251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18871"/>
            <a:ext cx="6324600" cy="914400"/>
          </a:xfrm>
        </p:spPr>
        <p:txBody>
          <a:bodyPr>
            <a:normAutofit/>
          </a:bodyPr>
          <a:lstStyle/>
          <a:p>
            <a:r>
              <a:rPr lang="en-US" sz="2200" dirty="0"/>
              <a:t>Henderson Branch Sewer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1F93F-AE5A-409F-9E8D-F5FBF9F7F527}"/>
              </a:ext>
            </a:extLst>
          </p:cNvPr>
          <p:cNvSpPr txBox="1">
            <a:spLocks/>
          </p:cNvSpPr>
          <p:nvPr/>
        </p:nvSpPr>
        <p:spPr>
          <a:xfrm>
            <a:off x="5486400" y="1276350"/>
            <a:ext cx="3352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1973 Black and Veatch Master Plan with a 2007 update</a:t>
            </a: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Identified a watershed protection area with regional sewer collection and treatment to reduce discharges into local waterways.</a:t>
            </a: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More than 100 treatment facilities eliminated since 1983</a:t>
            </a:r>
            <a:endParaRPr lang="en-US" sz="2000" dirty="0"/>
          </a:p>
          <a:p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BAC90-F78F-4B66-864C-0835F2475FD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83133"/>
              </p:ext>
            </p:extLst>
          </p:nvPr>
        </p:nvGraphicFramePr>
        <p:xfrm>
          <a:off x="9525" y="1209184"/>
          <a:ext cx="55530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Acrobat Document" r:id="rId3" imgW="13723920" imgH="8870400" progId="Acrobat.Document.DC">
                  <p:embed/>
                </p:oleObj>
              </mc:Choice>
              <mc:Fallback>
                <p:oleObj name="Acrobat Document" r:id="rId3" imgW="13723920" imgH="8870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" y="1209184"/>
                        <a:ext cx="555307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255F91A-1B59-4591-ADBC-697E16B4852B}"/>
              </a:ext>
            </a:extLst>
          </p:cNvPr>
          <p:cNvSpPr txBox="1"/>
          <p:nvPr/>
        </p:nvSpPr>
        <p:spPr>
          <a:xfrm>
            <a:off x="8577262" y="4747737"/>
            <a:ext cx="219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536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18871"/>
            <a:ext cx="6324600" cy="914400"/>
          </a:xfrm>
        </p:spPr>
        <p:txBody>
          <a:bodyPr>
            <a:normAutofit/>
          </a:bodyPr>
          <a:lstStyle/>
          <a:p>
            <a:r>
              <a:rPr lang="en-US" sz="2200" dirty="0"/>
              <a:t>Henderson Branch Sewer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1F93F-AE5A-409F-9E8D-F5FBF9F7F527}"/>
              </a:ext>
            </a:extLst>
          </p:cNvPr>
          <p:cNvSpPr txBox="1">
            <a:spLocks/>
          </p:cNvSpPr>
          <p:nvPr/>
        </p:nvSpPr>
        <p:spPr>
          <a:xfrm>
            <a:off x="4572000" y="1200150"/>
            <a:ext cx="4114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Identified as a project in 2013 Sewer Bond initiative.  </a:t>
            </a:r>
          </a:p>
          <a:p>
            <a:r>
              <a:rPr lang="en-US" sz="2000" dirty="0"/>
              <a:t>Project was not approved in 2018</a:t>
            </a:r>
          </a:p>
          <a:p>
            <a:r>
              <a:rPr lang="en-US" sz="2000" dirty="0"/>
              <a:t>Parcels to be served in yellow, approximately 1400 acres</a:t>
            </a:r>
          </a:p>
          <a:p>
            <a:r>
              <a:rPr lang="en-US" sz="2000" dirty="0"/>
              <a:t>Two (non-City) treatment facilities with MDNR compliance schedules</a:t>
            </a:r>
          </a:p>
          <a:p>
            <a:r>
              <a:rPr lang="en-US" sz="2000" dirty="0"/>
              <a:t>Eliminate discharge of approximately 17,500 gallons per day to Henderson Branch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B504F-9483-4793-975D-BE15E062B3F1}"/>
              </a:ext>
            </a:extLst>
          </p:cNvPr>
          <p:cNvSpPr txBox="1"/>
          <p:nvPr/>
        </p:nvSpPr>
        <p:spPr>
          <a:xfrm>
            <a:off x="8555193" y="473810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973"/>
            <a:ext cx="3816927" cy="4939553"/>
          </a:xfrm>
        </p:spPr>
      </p:pic>
    </p:spTree>
    <p:extLst>
      <p:ext uri="{BB962C8B-B14F-4D97-AF65-F5344CB8AC3E}">
        <p14:creationId xmlns:p14="http://schemas.microsoft.com/office/powerpoint/2010/main" val="328695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18871"/>
            <a:ext cx="6324600" cy="914400"/>
          </a:xfrm>
        </p:spPr>
        <p:txBody>
          <a:bodyPr>
            <a:normAutofit/>
          </a:bodyPr>
          <a:lstStyle/>
          <a:p>
            <a:r>
              <a:rPr lang="en-US" sz="2200" dirty="0"/>
              <a:t>Henderson Branch Sewer</a:t>
            </a:r>
            <a:br>
              <a:rPr lang="en-US" sz="2200" dirty="0"/>
            </a:br>
            <a:r>
              <a:rPr lang="en-US" sz="2200" dirty="0"/>
              <a:t>Timeline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2E566C1-CB8E-4307-9DB0-CD6DB78F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86418"/>
              </p:ext>
            </p:extLst>
          </p:nvPr>
        </p:nvGraphicFramePr>
        <p:xfrm>
          <a:off x="466724" y="1228725"/>
          <a:ext cx="8220076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91076">
                  <a:extLst>
                    <a:ext uri="{9D8B030D-6E8A-4147-A177-3AD203B41FA5}">
                      <a16:colId xmlns:a16="http://schemas.microsoft.com/office/drawing/2014/main" val="21365816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040018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1935787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70654293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Duration </a:t>
                      </a:r>
                      <a:r>
                        <a:rPr lang="en-US" sz="1200" dirty="0"/>
                        <a:t>(days)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1021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Interested Parties Meeting  8-14-24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7-3-24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8-24-24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678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Acquire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8-14-24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9-11-24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46321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Public Hearing 11-4-24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9-11-24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11-4-24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28750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Coordination with </a:t>
                      </a:r>
                      <a:r>
                        <a:rPr lang="en-US" sz="1400" dirty="0" err="1"/>
                        <a:t>MoDOT</a:t>
                      </a:r>
                      <a:r>
                        <a:rPr lang="en-US" sz="1400" dirty="0"/>
                        <a:t>; Complete Design and Easement Descriptions, </a:t>
                      </a:r>
                      <a:r>
                        <a:rPr lang="en-US" sz="1400" dirty="0" err="1"/>
                        <a:t>BCRSD</a:t>
                      </a:r>
                      <a:r>
                        <a:rPr lang="en-US" sz="1400" dirty="0"/>
                        <a:t> Coordination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11-5-24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10-31-25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585885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Ordinance to Acquire Easements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10-31-25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12-5-25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8614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Acquisition of Easements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12-5-25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12-5-26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0220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12-2-26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2-3-27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90259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Bid Call Ordinance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2-3-27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3-5-27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6311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Bid and Award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3-5-27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635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6-2-28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490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772FE99-4AF4-4B1A-949F-804ACF4E7A9B}"/>
              </a:ext>
            </a:extLst>
          </p:cNvPr>
          <p:cNvSpPr txBox="1"/>
          <p:nvPr/>
        </p:nvSpPr>
        <p:spPr>
          <a:xfrm>
            <a:off x="8555193" y="47258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243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18871"/>
            <a:ext cx="6324600" cy="914400"/>
          </a:xfrm>
        </p:spPr>
        <p:txBody>
          <a:bodyPr>
            <a:normAutofit/>
          </a:bodyPr>
          <a:lstStyle/>
          <a:p>
            <a:r>
              <a:rPr lang="en-US" sz="2200" dirty="0"/>
              <a:t>Henderson Branch Sewer</a:t>
            </a:r>
            <a:br>
              <a:rPr lang="en-US" sz="2200" dirty="0"/>
            </a:br>
            <a:r>
              <a:rPr lang="en-US" sz="2200" dirty="0"/>
              <a:t>Funding Alternatives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2D9437-FE37-482A-931A-B6C4CF0B2241}"/>
              </a:ext>
            </a:extLst>
          </p:cNvPr>
          <p:cNvSpPr txBox="1">
            <a:spLocks/>
          </p:cNvSpPr>
          <p:nvPr/>
        </p:nvSpPr>
        <p:spPr>
          <a:xfrm>
            <a:off x="685800" y="1276350"/>
            <a:ext cx="8153400" cy="3471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7C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Identified in the 2013 sewer bond initiative  </a:t>
            </a:r>
          </a:p>
          <a:p>
            <a:pPr lvl="1"/>
            <a:r>
              <a:rPr lang="en-US" sz="1800" dirty="0"/>
              <a:t>Proposed funding: bond funds, enterprise revenue and Sewer District contribution</a:t>
            </a:r>
          </a:p>
          <a:p>
            <a:r>
              <a:rPr lang="en-US" sz="2000" dirty="0"/>
              <a:t>Project not approved in 2018</a:t>
            </a:r>
          </a:p>
          <a:p>
            <a:r>
              <a:rPr lang="en-US" sz="2000" dirty="0"/>
              <a:t>Bond funding transferred and used for sewer rehabilitation</a:t>
            </a: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Options:</a:t>
            </a:r>
          </a:p>
          <a:p>
            <a:pPr lvl="1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Sell remaining bonds, funding of approximately $5,771,000 available</a:t>
            </a:r>
          </a:p>
          <a:p>
            <a:pPr lvl="1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Use enterprise revenue</a:t>
            </a:r>
          </a:p>
          <a:p>
            <a:pPr lvl="1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Landowner contribution</a:t>
            </a:r>
          </a:p>
          <a:p>
            <a:pPr lvl="1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Recover cost by imposing an additional connection fee</a:t>
            </a:r>
            <a:endParaRPr lang="en-US" sz="2000" dirty="0"/>
          </a:p>
          <a:p>
            <a:r>
              <a:rPr lang="en-US" sz="2000" dirty="0"/>
              <a:t>Recommend funding with enterprise revenue and imposing an additional connection fee and/or landowner contribution.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A7941-86FF-4D8B-8E55-9CA541607545}"/>
              </a:ext>
            </a:extLst>
          </p:cNvPr>
          <p:cNvSpPr txBox="1"/>
          <p:nvPr/>
        </p:nvSpPr>
        <p:spPr>
          <a:xfrm>
            <a:off x="8556936" y="47476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912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457200" y="118875"/>
            <a:ext cx="82296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Sanitary Sewer Cash Reserve Projection</a:t>
            </a:r>
            <a:endParaRPr sz="3100"/>
          </a:p>
        </p:txBody>
      </p:sp>
      <p:sp>
        <p:nvSpPr>
          <p:cNvPr id="301" name="Google Shape;301;p40"/>
          <p:cNvSpPr txBox="1">
            <a:spLocks noGrp="1"/>
          </p:cNvSpPr>
          <p:nvPr>
            <p:ph type="sldNum" idx="12"/>
          </p:nvPr>
        </p:nvSpPr>
        <p:spPr>
          <a:xfrm>
            <a:off x="8305800" y="4732020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7</a:t>
            </a:fld>
            <a:endParaRPr sz="1200" dirty="0"/>
          </a:p>
        </p:txBody>
      </p:sp>
      <p:pic>
        <p:nvPicPr>
          <p:cNvPr id="302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5675"/>
            <a:ext cx="8771824" cy="339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F730E-2E6C-460A-8A3B-15EE1F0B7B38}"/>
              </a:ext>
            </a:extLst>
          </p:cNvPr>
          <p:cNvSpPr txBox="1"/>
          <p:nvPr/>
        </p:nvSpPr>
        <p:spPr>
          <a:xfrm>
            <a:off x="8583768" y="46678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"/>
            <a:ext cx="6452346" cy="4985905"/>
          </a:xfrm>
        </p:spPr>
      </p:pic>
    </p:spTree>
    <p:extLst>
      <p:ext uri="{BB962C8B-B14F-4D97-AF65-F5344CB8AC3E}">
        <p14:creationId xmlns:p14="http://schemas.microsoft.com/office/powerpoint/2010/main" val="247006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F730E-2E6C-460A-8A3B-15EE1F0B7B38}"/>
              </a:ext>
            </a:extLst>
          </p:cNvPr>
          <p:cNvSpPr txBox="1"/>
          <p:nvPr/>
        </p:nvSpPr>
        <p:spPr>
          <a:xfrm>
            <a:off x="8583768" y="46678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"/>
            <a:ext cx="6437376" cy="4974336"/>
          </a:xfrm>
        </p:spPr>
      </p:pic>
    </p:spTree>
    <p:extLst>
      <p:ext uri="{BB962C8B-B14F-4D97-AF65-F5344CB8AC3E}">
        <p14:creationId xmlns:p14="http://schemas.microsoft.com/office/powerpoint/2010/main" val="3153575014"/>
      </p:ext>
    </p:extLst>
  </p:cSld>
  <p:clrMapOvr>
    <a:masterClrMapping/>
  </p:clrMapOvr>
</p:sld>
</file>

<file path=ppt/theme/theme1.xml><?xml version="1.0" encoding="utf-8"?>
<a:theme xmlns:a="http://schemas.openxmlformats.org/drawingml/2006/main" name="CityCouncil_2018PP_Instructional_Template.REV 3">
  <a:themeElements>
    <a:clrScheme name="CoMo Color Palette 1">
      <a:dk1>
        <a:srgbClr val="262626"/>
      </a:dk1>
      <a:lt1>
        <a:srgbClr val="F2F2F2"/>
      </a:lt1>
      <a:dk2>
        <a:srgbClr val="7F7F7F"/>
      </a:dk2>
      <a:lt2>
        <a:srgbClr val="D8D8D8"/>
      </a:lt2>
      <a:accent1>
        <a:srgbClr val="9D4933"/>
      </a:accent1>
      <a:accent2>
        <a:srgbClr val="0077C8"/>
      </a:accent2>
      <a:accent3>
        <a:srgbClr val="928B70"/>
      </a:accent3>
      <a:accent4>
        <a:srgbClr val="87706B"/>
      </a:accent4>
      <a:accent5>
        <a:srgbClr val="C66951"/>
      </a:accent5>
      <a:accent6>
        <a:srgbClr val="00ABBE"/>
      </a:accent6>
      <a:hlink>
        <a:srgbClr val="D9D9D9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ityCouncil_2018PP_Instructional_Template.REV 3">
  <a:themeElements>
    <a:clrScheme name="CoMo Color Palette 1">
      <a:dk1>
        <a:srgbClr val="262626"/>
      </a:dk1>
      <a:lt1>
        <a:srgbClr val="F2F2F2"/>
      </a:lt1>
      <a:dk2>
        <a:srgbClr val="7F7F7F"/>
      </a:dk2>
      <a:lt2>
        <a:srgbClr val="D8D8D8"/>
      </a:lt2>
      <a:accent1>
        <a:srgbClr val="9D4933"/>
      </a:accent1>
      <a:accent2>
        <a:srgbClr val="0077C8"/>
      </a:accent2>
      <a:accent3>
        <a:srgbClr val="928B70"/>
      </a:accent3>
      <a:accent4>
        <a:srgbClr val="87706B"/>
      </a:accent4>
      <a:accent5>
        <a:srgbClr val="C66951"/>
      </a:accent5>
      <a:accent6>
        <a:srgbClr val="00ABBE"/>
      </a:accent6>
      <a:hlink>
        <a:srgbClr val="D9D9D9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933265210834EA74734FDD2FA6C5F" ma:contentTypeVersion="15" ma:contentTypeDescription="Create a new document." ma:contentTypeScope="" ma:versionID="7062ce32b5fa18d304803a05c7b76283">
  <xsd:schema xmlns:xsd="http://www.w3.org/2001/XMLSchema" xmlns:xs="http://www.w3.org/2001/XMLSchema" xmlns:p="http://schemas.microsoft.com/office/2006/metadata/properties" xmlns:ns2="2b9e1b56-1bc3-4bb6-83f9-6df8fea7da23" xmlns:ns3="0a97646d-5e46-4532-99d2-95b688ae3204" xmlns:ns4="7e1690bc-552b-4878-9693-ea0d85c5988a" targetNamespace="http://schemas.microsoft.com/office/2006/metadata/properties" ma:root="true" ma:fieldsID="62c38dc490776574409ff3a9c2f3e8a6" ns2:_="" ns3:_="" ns4:_="">
    <xsd:import namespace="2b9e1b56-1bc3-4bb6-83f9-6df8fea7da23"/>
    <xsd:import namespace="0a97646d-5e46-4532-99d2-95b688ae3204"/>
    <xsd:import namespace="7e1690bc-552b-4878-9693-ea0d85c598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e1b56-1bc3-4bb6-83f9-6df8fea7d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c56b774-9262-4638-b104-23720403d9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7646d-5e46-4532-99d2-95b688ae3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690bc-552b-4878-9693-ea0d85c5988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5ce5316-0ab3-46a3-b207-9be9b69fead6}" ma:internalName="TaxCatchAll" ma:showField="CatchAllData" ma:web="7e1690bc-552b-4878-9693-ea0d85c598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A5F89C-9647-4768-8C74-7208681788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3F5C3-A161-427D-AD1B-1A222654A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e1b56-1bc3-4bb6-83f9-6df8fea7da23"/>
    <ds:schemaRef ds:uri="0a97646d-5e46-4532-99d2-95b688ae3204"/>
    <ds:schemaRef ds:uri="7e1690bc-552b-4878-9693-ea0d85c598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CityCouncil_PowerPoint_Template_NEW-WIDESCREEN</Template>
  <TotalTime>4061</TotalTime>
  <Words>367</Words>
  <Application>Microsoft Office PowerPoint</Application>
  <PresentationFormat>On-screen Show (16:9)</PresentationFormat>
  <Paragraphs>92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CityCouncil_2018PP_Instructional_Template.REV 3</vt:lpstr>
      <vt:lpstr>6_CityCouncil_2018PP_Instructional_Template.REV 3</vt:lpstr>
      <vt:lpstr>Acrobat Document</vt:lpstr>
      <vt:lpstr>City of Columbia Council  Work Session</vt:lpstr>
      <vt:lpstr>Henderson Branch Sewer</vt:lpstr>
      <vt:lpstr>Henderson Branch Sewer</vt:lpstr>
      <vt:lpstr>Henderson Branch Sewer</vt:lpstr>
      <vt:lpstr>Henderson Branch Sewer Timeline</vt:lpstr>
      <vt:lpstr>Henderson Branch Sewer Funding Alternatives</vt:lpstr>
      <vt:lpstr>Sanitary Sewer Cash Reserve Projection</vt:lpstr>
      <vt:lpstr>PowerPoint Presentation</vt:lpstr>
      <vt:lpstr>PowerPoint Presentation</vt:lpstr>
      <vt:lpstr>PowerPoint Presentation</vt:lpstr>
      <vt:lpstr>PowerPoint Presentation</vt:lpstr>
      <vt:lpstr>Henderson Branch Sewer</vt:lpstr>
      <vt:lpstr>PowerPoint Presentation</vt:lpstr>
    </vt:vector>
  </TitlesOfParts>
  <Company>City of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Columbia Council Worksession</dc:title>
  <dc:creator>Erin Keys</dc:creator>
  <cp:lastModifiedBy>Stacey M. Button</cp:lastModifiedBy>
  <cp:revision>90</cp:revision>
  <cp:lastPrinted>2024-07-01T13:39:39Z</cp:lastPrinted>
  <dcterms:created xsi:type="dcterms:W3CDTF">2023-02-26T15:38:37Z</dcterms:created>
  <dcterms:modified xsi:type="dcterms:W3CDTF">2024-07-02T20:03:11Z</dcterms:modified>
</cp:coreProperties>
</file>